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25"/>
  </p:notesMasterIdLst>
  <p:sldIdLst>
    <p:sldId id="284" r:id="rId2"/>
    <p:sldId id="268" r:id="rId3"/>
    <p:sldId id="270" r:id="rId4"/>
    <p:sldId id="272" r:id="rId5"/>
    <p:sldId id="273" r:id="rId6"/>
    <p:sldId id="277" r:id="rId7"/>
    <p:sldId id="274" r:id="rId8"/>
    <p:sldId id="275" r:id="rId9"/>
    <p:sldId id="256" r:id="rId10"/>
    <p:sldId id="257" r:id="rId11"/>
    <p:sldId id="260" r:id="rId12"/>
    <p:sldId id="259" r:id="rId13"/>
    <p:sldId id="258" r:id="rId14"/>
    <p:sldId id="264" r:id="rId15"/>
    <p:sldId id="261" r:id="rId16"/>
    <p:sldId id="265" r:id="rId17"/>
    <p:sldId id="262" r:id="rId18"/>
    <p:sldId id="302" r:id="rId19"/>
    <p:sldId id="271" r:id="rId20"/>
    <p:sldId id="281" r:id="rId21"/>
    <p:sldId id="282" r:id="rId22"/>
    <p:sldId id="301" r:id="rId23"/>
    <p:sldId id="266" r:id="rId2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52906" autoAdjust="0"/>
  </p:normalViewPr>
  <p:slideViewPr>
    <p:cSldViewPr snapToGrid="0">
      <p:cViewPr varScale="1">
        <p:scale>
          <a:sx n="56" d="100"/>
          <a:sy n="56" d="100"/>
        </p:scale>
        <p:origin x="2712" y="72"/>
      </p:cViewPr>
      <p:guideLst/>
    </p:cSldViewPr>
  </p:slideViewPr>
  <p:outlineViewPr>
    <p:cViewPr>
      <p:scale>
        <a:sx n="33" d="100"/>
        <a:sy n="33" d="100"/>
      </p:scale>
      <p:origin x="0" y="-1220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3175" tIns="46587" rIns="93175" bIns="46587" rtlCol="0"/>
          <a:lstStyle>
            <a:lvl1pPr algn="l">
              <a:defRPr sz="1200"/>
            </a:lvl1pPr>
          </a:lstStyle>
          <a:p>
            <a:endParaRPr lang="en-US"/>
          </a:p>
        </p:txBody>
      </p:sp>
      <p:sp>
        <p:nvSpPr>
          <p:cNvPr id="3" name="Date Placeholder 2"/>
          <p:cNvSpPr>
            <a:spLocks noGrp="1"/>
          </p:cNvSpPr>
          <p:nvPr>
            <p:ph type="dt" idx="1"/>
          </p:nvPr>
        </p:nvSpPr>
        <p:spPr>
          <a:xfrm>
            <a:off x="3970938" y="0"/>
            <a:ext cx="3037840" cy="466435"/>
          </a:xfrm>
          <a:prstGeom prst="rect">
            <a:avLst/>
          </a:prstGeom>
        </p:spPr>
        <p:txBody>
          <a:bodyPr vert="horz" lIns="93175" tIns="46587" rIns="93175" bIns="46587" rtlCol="0"/>
          <a:lstStyle>
            <a:lvl1pPr algn="r">
              <a:defRPr sz="1200"/>
            </a:lvl1pPr>
          </a:lstStyle>
          <a:p>
            <a:fld id="{DCE5F6D9-0BB5-4DA0-9B6C-ACA1DD7A6127}" type="datetimeFigureOut">
              <a:rPr lang="en-US" smtClean="0"/>
              <a:t>9/23/2025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5" tIns="46587" rIns="93175" bIns="46587"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5" tIns="46587" rIns="93175" bIns="4658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4"/>
          </a:xfrm>
          <a:prstGeom prst="rect">
            <a:avLst/>
          </a:prstGeom>
        </p:spPr>
        <p:txBody>
          <a:bodyPr vert="horz" lIns="93175" tIns="46587" rIns="93175" bIns="46587"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4"/>
          </a:xfrm>
          <a:prstGeom prst="rect">
            <a:avLst/>
          </a:prstGeom>
        </p:spPr>
        <p:txBody>
          <a:bodyPr vert="horz" lIns="93175" tIns="46587" rIns="93175" bIns="46587" rtlCol="0" anchor="b"/>
          <a:lstStyle>
            <a:lvl1pPr algn="r">
              <a:defRPr sz="1200"/>
            </a:lvl1pPr>
          </a:lstStyle>
          <a:p>
            <a:fld id="{5AE146FB-DEEF-4165-A503-DB12378A60F4}" type="slidenum">
              <a:rPr lang="en-US" smtClean="0"/>
              <a:t>‹#›</a:t>
            </a:fld>
            <a:endParaRPr lang="en-US"/>
          </a:p>
        </p:txBody>
      </p:sp>
    </p:spTree>
    <p:extLst>
      <p:ext uri="{BB962C8B-B14F-4D97-AF65-F5344CB8AC3E}">
        <p14:creationId xmlns:p14="http://schemas.microsoft.com/office/powerpoint/2010/main" val="3131189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465876">
              <a:defRPr/>
            </a:pPr>
            <a:fld id="{0A7200E8-068B-4842-AEE2-DF8F4EB6F587}" type="slidenum">
              <a:rPr lang="en-US">
                <a:solidFill>
                  <a:prstClr val="black"/>
                </a:solidFill>
                <a:latin typeface="Calibri" panose="020F0502020204030204"/>
              </a:rPr>
              <a:pPr defTabSz="465876">
                <a:defRPr/>
              </a:pPr>
              <a:t>1</a:t>
            </a:fld>
            <a:endParaRPr lang="en-US">
              <a:solidFill>
                <a:prstClr val="black"/>
              </a:solidFill>
              <a:latin typeface="Calibri" panose="020F0502020204030204"/>
            </a:endParaRPr>
          </a:p>
        </p:txBody>
      </p:sp>
    </p:spTree>
    <p:extLst>
      <p:ext uri="{BB962C8B-B14F-4D97-AF65-F5344CB8AC3E}">
        <p14:creationId xmlns:p14="http://schemas.microsoft.com/office/powerpoint/2010/main" val="20121356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AE146FB-DEEF-4165-A503-DB12378A60F4}" type="slidenum">
              <a:rPr lang="en-US" smtClean="0"/>
              <a:t>10</a:t>
            </a:fld>
            <a:endParaRPr lang="en-US"/>
          </a:p>
        </p:txBody>
      </p:sp>
    </p:spTree>
    <p:extLst>
      <p:ext uri="{BB962C8B-B14F-4D97-AF65-F5344CB8AC3E}">
        <p14:creationId xmlns:p14="http://schemas.microsoft.com/office/powerpoint/2010/main" val="1379548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AE146FB-DEEF-4165-A503-DB12378A60F4}" type="slidenum">
              <a:rPr lang="en-US" smtClean="0"/>
              <a:t>11</a:t>
            </a:fld>
            <a:endParaRPr lang="en-US"/>
          </a:p>
        </p:txBody>
      </p:sp>
    </p:spTree>
    <p:extLst>
      <p:ext uri="{BB962C8B-B14F-4D97-AF65-F5344CB8AC3E}">
        <p14:creationId xmlns:p14="http://schemas.microsoft.com/office/powerpoint/2010/main" val="18572794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AE146FB-DEEF-4165-A503-DB12378A60F4}" type="slidenum">
              <a:rPr lang="en-US" smtClean="0"/>
              <a:t>12</a:t>
            </a:fld>
            <a:endParaRPr lang="en-US"/>
          </a:p>
        </p:txBody>
      </p:sp>
    </p:spTree>
    <p:extLst>
      <p:ext uri="{BB962C8B-B14F-4D97-AF65-F5344CB8AC3E}">
        <p14:creationId xmlns:p14="http://schemas.microsoft.com/office/powerpoint/2010/main" val="34267484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AE146FB-DEEF-4165-A503-DB12378A60F4}" type="slidenum">
              <a:rPr lang="en-US" smtClean="0"/>
              <a:t>13</a:t>
            </a:fld>
            <a:endParaRPr lang="en-US"/>
          </a:p>
        </p:txBody>
      </p:sp>
    </p:spTree>
    <p:extLst>
      <p:ext uri="{BB962C8B-B14F-4D97-AF65-F5344CB8AC3E}">
        <p14:creationId xmlns:p14="http://schemas.microsoft.com/office/powerpoint/2010/main" val="19889939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50">
              <a:defRPr/>
            </a:pPr>
            <a:endParaRPr lang="en-US" dirty="0"/>
          </a:p>
        </p:txBody>
      </p:sp>
      <p:sp>
        <p:nvSpPr>
          <p:cNvPr id="4" name="Slide Number Placeholder 3"/>
          <p:cNvSpPr>
            <a:spLocks noGrp="1"/>
          </p:cNvSpPr>
          <p:nvPr>
            <p:ph type="sldNum" sz="quarter" idx="5"/>
          </p:nvPr>
        </p:nvSpPr>
        <p:spPr/>
        <p:txBody>
          <a:bodyPr/>
          <a:lstStyle/>
          <a:p>
            <a:fld id="{5AE146FB-DEEF-4165-A503-DB12378A60F4}" type="slidenum">
              <a:rPr lang="en-US" smtClean="0"/>
              <a:t>15</a:t>
            </a:fld>
            <a:endParaRPr lang="en-US"/>
          </a:p>
        </p:txBody>
      </p:sp>
    </p:spTree>
    <p:extLst>
      <p:ext uri="{BB962C8B-B14F-4D97-AF65-F5344CB8AC3E}">
        <p14:creationId xmlns:p14="http://schemas.microsoft.com/office/powerpoint/2010/main" val="33427899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AE146FB-DEEF-4165-A503-DB12378A60F4}" type="slidenum">
              <a:rPr lang="en-US" smtClean="0"/>
              <a:t>16</a:t>
            </a:fld>
            <a:endParaRPr lang="en-US"/>
          </a:p>
        </p:txBody>
      </p:sp>
    </p:spTree>
    <p:extLst>
      <p:ext uri="{BB962C8B-B14F-4D97-AF65-F5344CB8AC3E}">
        <p14:creationId xmlns:p14="http://schemas.microsoft.com/office/powerpoint/2010/main" val="3386707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AE146FB-DEEF-4165-A503-DB12378A60F4}" type="slidenum">
              <a:rPr lang="en-US" smtClean="0"/>
              <a:t>18</a:t>
            </a:fld>
            <a:endParaRPr lang="en-US"/>
          </a:p>
        </p:txBody>
      </p:sp>
    </p:spTree>
    <p:extLst>
      <p:ext uri="{BB962C8B-B14F-4D97-AF65-F5344CB8AC3E}">
        <p14:creationId xmlns:p14="http://schemas.microsoft.com/office/powerpoint/2010/main" val="6235906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465876">
              <a:defRPr/>
            </a:pPr>
            <a:fld id="{0A7200E8-068B-4842-AEE2-DF8F4EB6F587}" type="slidenum">
              <a:rPr lang="en-US">
                <a:solidFill>
                  <a:prstClr val="black"/>
                </a:solidFill>
                <a:latin typeface="Calibri" panose="020F0502020204030204"/>
              </a:rPr>
              <a:pPr defTabSz="465876">
                <a:defRPr/>
              </a:pPr>
              <a:t>22</a:t>
            </a:fld>
            <a:endParaRPr lang="en-US">
              <a:solidFill>
                <a:prstClr val="black"/>
              </a:solidFill>
              <a:latin typeface="Calibri" panose="020F0502020204030204"/>
            </a:endParaRPr>
          </a:p>
        </p:txBody>
      </p:sp>
    </p:spTree>
    <p:extLst>
      <p:ext uri="{BB962C8B-B14F-4D97-AF65-F5344CB8AC3E}">
        <p14:creationId xmlns:p14="http://schemas.microsoft.com/office/powerpoint/2010/main" val="38552393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AE146FB-DEEF-4165-A503-DB12378A60F4}" type="slidenum">
              <a:rPr lang="en-US" smtClean="0"/>
              <a:t>23</a:t>
            </a:fld>
            <a:endParaRPr lang="en-US"/>
          </a:p>
        </p:txBody>
      </p:sp>
    </p:spTree>
    <p:extLst>
      <p:ext uri="{BB962C8B-B14F-4D97-AF65-F5344CB8AC3E}">
        <p14:creationId xmlns:p14="http://schemas.microsoft.com/office/powerpoint/2010/main" val="1551589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50">
              <a:defRPr/>
            </a:pPr>
            <a:endParaRPr lang="en-US" dirty="0"/>
          </a:p>
        </p:txBody>
      </p:sp>
      <p:sp>
        <p:nvSpPr>
          <p:cNvPr id="4" name="Slide Number Placeholder 3"/>
          <p:cNvSpPr>
            <a:spLocks noGrp="1"/>
          </p:cNvSpPr>
          <p:nvPr>
            <p:ph type="sldNum" sz="quarter" idx="5"/>
          </p:nvPr>
        </p:nvSpPr>
        <p:spPr/>
        <p:txBody>
          <a:bodyPr/>
          <a:lstStyle/>
          <a:p>
            <a:fld id="{5AE146FB-DEEF-4165-A503-DB12378A60F4}" type="slidenum">
              <a:rPr lang="en-US" smtClean="0"/>
              <a:t>2</a:t>
            </a:fld>
            <a:endParaRPr lang="en-US"/>
          </a:p>
        </p:txBody>
      </p:sp>
    </p:spTree>
    <p:extLst>
      <p:ext uri="{BB962C8B-B14F-4D97-AF65-F5344CB8AC3E}">
        <p14:creationId xmlns:p14="http://schemas.microsoft.com/office/powerpoint/2010/main" val="14069928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AE146FB-DEEF-4165-A503-DB12378A60F4}" type="slidenum">
              <a:rPr lang="en-US" smtClean="0"/>
              <a:t>3</a:t>
            </a:fld>
            <a:endParaRPr lang="en-US"/>
          </a:p>
        </p:txBody>
      </p:sp>
    </p:spTree>
    <p:extLst>
      <p:ext uri="{BB962C8B-B14F-4D97-AF65-F5344CB8AC3E}">
        <p14:creationId xmlns:p14="http://schemas.microsoft.com/office/powerpoint/2010/main" val="3745784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AE146FB-DEEF-4165-A503-DB12378A60F4}" type="slidenum">
              <a:rPr lang="en-US" smtClean="0"/>
              <a:t>4</a:t>
            </a:fld>
            <a:endParaRPr lang="en-US"/>
          </a:p>
        </p:txBody>
      </p:sp>
    </p:spTree>
    <p:extLst>
      <p:ext uri="{BB962C8B-B14F-4D97-AF65-F5344CB8AC3E}">
        <p14:creationId xmlns:p14="http://schemas.microsoft.com/office/powerpoint/2010/main" val="2974874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AE146FB-DEEF-4165-A503-DB12378A60F4}" type="slidenum">
              <a:rPr lang="en-US" smtClean="0"/>
              <a:t>5</a:t>
            </a:fld>
            <a:endParaRPr lang="en-US"/>
          </a:p>
        </p:txBody>
      </p:sp>
    </p:spTree>
    <p:extLst>
      <p:ext uri="{BB962C8B-B14F-4D97-AF65-F5344CB8AC3E}">
        <p14:creationId xmlns:p14="http://schemas.microsoft.com/office/powerpoint/2010/main" val="23304651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AE146FB-DEEF-4165-A503-DB12378A60F4}" type="slidenum">
              <a:rPr lang="en-US" smtClean="0"/>
              <a:t>6</a:t>
            </a:fld>
            <a:endParaRPr lang="en-US"/>
          </a:p>
        </p:txBody>
      </p:sp>
    </p:spTree>
    <p:extLst>
      <p:ext uri="{BB962C8B-B14F-4D97-AF65-F5344CB8AC3E}">
        <p14:creationId xmlns:p14="http://schemas.microsoft.com/office/powerpoint/2010/main" val="4174297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AE146FB-DEEF-4165-A503-DB12378A60F4}" type="slidenum">
              <a:rPr lang="en-US" smtClean="0"/>
              <a:t>7</a:t>
            </a:fld>
            <a:endParaRPr lang="en-US"/>
          </a:p>
        </p:txBody>
      </p:sp>
    </p:spTree>
    <p:extLst>
      <p:ext uri="{BB962C8B-B14F-4D97-AF65-F5344CB8AC3E}">
        <p14:creationId xmlns:p14="http://schemas.microsoft.com/office/powerpoint/2010/main" val="16175788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AE146FB-DEEF-4165-A503-DB12378A60F4}" type="slidenum">
              <a:rPr lang="en-US" smtClean="0"/>
              <a:t>8</a:t>
            </a:fld>
            <a:endParaRPr lang="en-US"/>
          </a:p>
        </p:txBody>
      </p:sp>
    </p:spTree>
    <p:extLst>
      <p:ext uri="{BB962C8B-B14F-4D97-AF65-F5344CB8AC3E}">
        <p14:creationId xmlns:p14="http://schemas.microsoft.com/office/powerpoint/2010/main" val="24240482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AE146FB-DEEF-4165-A503-DB12378A60F4}" type="slidenum">
              <a:rPr lang="en-US" smtClean="0"/>
              <a:t>9</a:t>
            </a:fld>
            <a:endParaRPr lang="en-US"/>
          </a:p>
        </p:txBody>
      </p:sp>
    </p:spTree>
    <p:extLst>
      <p:ext uri="{BB962C8B-B14F-4D97-AF65-F5344CB8AC3E}">
        <p14:creationId xmlns:p14="http://schemas.microsoft.com/office/powerpoint/2010/main" val="277514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BC125B5-C2D1-4616-B12F-9C8A53BCFABF}"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540749-3FA5-4B69-9BE6-B13B45EE189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1425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C125B5-C2D1-4616-B12F-9C8A53BCFABF}"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540749-3FA5-4B69-9BE6-B13B45EE1899}" type="slidenum">
              <a:rPr lang="en-US" smtClean="0"/>
              <a:t>‹#›</a:t>
            </a:fld>
            <a:endParaRPr lang="en-US"/>
          </a:p>
        </p:txBody>
      </p:sp>
    </p:spTree>
    <p:extLst>
      <p:ext uri="{BB962C8B-B14F-4D97-AF65-F5344CB8AC3E}">
        <p14:creationId xmlns:p14="http://schemas.microsoft.com/office/powerpoint/2010/main" val="4177113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C125B5-C2D1-4616-B12F-9C8A53BCFABF}"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540749-3FA5-4B69-9BE6-B13B45EE1899}" type="slidenum">
              <a:rPr lang="en-US" smtClean="0"/>
              <a:t>‹#›</a:t>
            </a:fld>
            <a:endParaRPr lang="en-US"/>
          </a:p>
        </p:txBody>
      </p:sp>
    </p:spTree>
    <p:extLst>
      <p:ext uri="{BB962C8B-B14F-4D97-AF65-F5344CB8AC3E}">
        <p14:creationId xmlns:p14="http://schemas.microsoft.com/office/powerpoint/2010/main" val="3739525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C125B5-C2D1-4616-B12F-9C8A53BCFABF}"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540749-3FA5-4B69-9BE6-B13B45EE1899}" type="slidenum">
              <a:rPr lang="en-US" smtClean="0"/>
              <a:t>‹#›</a:t>
            </a:fld>
            <a:endParaRPr lang="en-US"/>
          </a:p>
        </p:txBody>
      </p:sp>
    </p:spTree>
    <p:extLst>
      <p:ext uri="{BB962C8B-B14F-4D97-AF65-F5344CB8AC3E}">
        <p14:creationId xmlns:p14="http://schemas.microsoft.com/office/powerpoint/2010/main" val="2340785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BC125B5-C2D1-4616-B12F-9C8A53BCFABF}"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540749-3FA5-4B69-9BE6-B13B45EE189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9800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C125B5-C2D1-4616-B12F-9C8A53BCFABF}"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540749-3FA5-4B69-9BE6-B13B45EE1899}" type="slidenum">
              <a:rPr lang="en-US" smtClean="0"/>
              <a:t>‹#›</a:t>
            </a:fld>
            <a:endParaRPr lang="en-US"/>
          </a:p>
        </p:txBody>
      </p:sp>
    </p:spTree>
    <p:extLst>
      <p:ext uri="{BB962C8B-B14F-4D97-AF65-F5344CB8AC3E}">
        <p14:creationId xmlns:p14="http://schemas.microsoft.com/office/powerpoint/2010/main" val="354942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C125B5-C2D1-4616-B12F-9C8A53BCFABF}" type="datetimeFigureOut">
              <a:rPr lang="en-US" smtClean="0"/>
              <a:t>9/23/2025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540749-3FA5-4B69-9BE6-B13B45EE1899}" type="slidenum">
              <a:rPr lang="en-US" smtClean="0"/>
              <a:t>‹#›</a:t>
            </a:fld>
            <a:endParaRPr lang="en-US"/>
          </a:p>
        </p:txBody>
      </p:sp>
    </p:spTree>
    <p:extLst>
      <p:ext uri="{BB962C8B-B14F-4D97-AF65-F5344CB8AC3E}">
        <p14:creationId xmlns:p14="http://schemas.microsoft.com/office/powerpoint/2010/main" val="201901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C125B5-C2D1-4616-B12F-9C8A53BCFABF}" type="datetimeFigureOut">
              <a:rPr lang="en-US" smtClean="0"/>
              <a:t>9/23/2025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540749-3FA5-4B69-9BE6-B13B45EE1899}" type="slidenum">
              <a:rPr lang="en-US" smtClean="0"/>
              <a:t>‹#›</a:t>
            </a:fld>
            <a:endParaRPr lang="en-US"/>
          </a:p>
        </p:txBody>
      </p:sp>
    </p:spTree>
    <p:extLst>
      <p:ext uri="{BB962C8B-B14F-4D97-AF65-F5344CB8AC3E}">
        <p14:creationId xmlns:p14="http://schemas.microsoft.com/office/powerpoint/2010/main" val="2371564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BC125B5-C2D1-4616-B12F-9C8A53BCFABF}" type="datetimeFigureOut">
              <a:rPr lang="en-US" smtClean="0"/>
              <a:t>9/23/2025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09540749-3FA5-4B69-9BE6-B13B45EE1899}" type="slidenum">
              <a:rPr lang="en-US" smtClean="0"/>
              <a:t>‹#›</a:t>
            </a:fld>
            <a:endParaRPr lang="en-US"/>
          </a:p>
        </p:txBody>
      </p:sp>
    </p:spTree>
    <p:extLst>
      <p:ext uri="{BB962C8B-B14F-4D97-AF65-F5344CB8AC3E}">
        <p14:creationId xmlns:p14="http://schemas.microsoft.com/office/powerpoint/2010/main" val="1948794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BC125B5-C2D1-4616-B12F-9C8A53BCFABF}" type="datetimeFigureOut">
              <a:rPr lang="en-US" smtClean="0"/>
              <a:t>9/23/2025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9540749-3FA5-4B69-9BE6-B13B45EE1899}" type="slidenum">
              <a:rPr lang="en-US" smtClean="0"/>
              <a:t>‹#›</a:t>
            </a:fld>
            <a:endParaRPr lang="en-US"/>
          </a:p>
        </p:txBody>
      </p:sp>
    </p:spTree>
    <p:extLst>
      <p:ext uri="{BB962C8B-B14F-4D97-AF65-F5344CB8AC3E}">
        <p14:creationId xmlns:p14="http://schemas.microsoft.com/office/powerpoint/2010/main" val="50871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BC125B5-C2D1-4616-B12F-9C8A53BCFABF}"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540749-3FA5-4B69-9BE6-B13B45EE1899}" type="slidenum">
              <a:rPr lang="en-US" smtClean="0"/>
              <a:t>‹#›</a:t>
            </a:fld>
            <a:endParaRPr lang="en-US"/>
          </a:p>
        </p:txBody>
      </p:sp>
    </p:spTree>
    <p:extLst>
      <p:ext uri="{BB962C8B-B14F-4D97-AF65-F5344CB8AC3E}">
        <p14:creationId xmlns:p14="http://schemas.microsoft.com/office/powerpoint/2010/main" val="3696640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BC125B5-C2D1-4616-B12F-9C8A53BCFABF}" type="datetimeFigureOut">
              <a:rPr lang="en-US" smtClean="0"/>
              <a:t>9/23/2025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9540749-3FA5-4B69-9BE6-B13B45EE1899}"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34569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OCRA.RCRC@disabilityrightsca.org"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4E67C-B120-47B3-8319-E88018C40156}"/>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Disclaimer</a:t>
            </a:r>
          </a:p>
        </p:txBody>
      </p:sp>
      <p:sp>
        <p:nvSpPr>
          <p:cNvPr id="3" name="Content Placeholder 2">
            <a:extLst>
              <a:ext uri="{FF2B5EF4-FFF2-40B4-BE49-F238E27FC236}">
                <a16:creationId xmlns:a16="http://schemas.microsoft.com/office/drawing/2014/main" id="{F2C8668D-695D-47CE-95BF-7348D09A8CA3}"/>
              </a:ext>
            </a:extLst>
          </p:cNvPr>
          <p:cNvSpPr>
            <a:spLocks noGrp="1"/>
          </p:cNvSpPr>
          <p:nvPr>
            <p:ph idx="1"/>
          </p:nvPr>
        </p:nvSpPr>
        <p:spPr/>
        <p:txBody>
          <a:bodyPr>
            <a:normAutofit lnSpcReduction="10000"/>
          </a:bodyPr>
          <a:lstStyle/>
          <a:p>
            <a:pPr marL="0" indent="0">
              <a:buNone/>
            </a:pPr>
            <a:r>
              <a:rPr lang="en-US" sz="2800" dirty="0">
                <a:latin typeface="Arial" panose="020B0604020202020204" pitchFamily="34" charset="0"/>
                <a:cs typeface="Arial" panose="020B0604020202020204" pitchFamily="34" charset="0"/>
              </a:rPr>
              <a:t>Because this is a group training, please do not share any private or confidential information.  There is no right of confidentiality for anything that is asked or discussed during this training.  We are mandated reporters and obligated to report abuse and neglect of disabled adults.  This training is not a private consultation for legal advice and no attorney/client relationship is formed between you and the Office of Clients’ Rights Advocacy.  If you have an individual or private question you want to ask us, please call our office for an intake appointment or give us your name and number before you leave the training today and someone will call you back.</a:t>
            </a:r>
          </a:p>
          <a:p>
            <a:pPr marL="0" indent="0">
              <a:buNone/>
            </a:pPr>
            <a:endParaRPr lang="en-US" dirty="0"/>
          </a:p>
        </p:txBody>
      </p:sp>
    </p:spTree>
    <p:extLst>
      <p:ext uri="{BB962C8B-B14F-4D97-AF65-F5344CB8AC3E}">
        <p14:creationId xmlns:p14="http://schemas.microsoft.com/office/powerpoint/2010/main" val="4133487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67FE3-4335-C91B-90AA-2252CC6E827B}"/>
              </a:ext>
            </a:extLst>
          </p:cNvPr>
          <p:cNvSpPr>
            <a:spLocks noGrp="1"/>
          </p:cNvSpPr>
          <p:nvPr>
            <p:ph type="title"/>
          </p:nvPr>
        </p:nvSpPr>
        <p:spPr>
          <a:xfrm>
            <a:off x="1097280" y="394977"/>
            <a:ext cx="10058400" cy="1450757"/>
          </a:xfrm>
        </p:spPr>
        <p:txBody>
          <a:bodyPr>
            <a:normAutofit/>
          </a:bodyPr>
          <a:lstStyle/>
          <a:p>
            <a:r>
              <a:rPr lang="en-US" sz="4400" dirty="0">
                <a:solidFill>
                  <a:schemeClr val="tx1"/>
                </a:solidFill>
                <a:latin typeface="Arial" panose="020B0604020202020204" pitchFamily="34" charset="0"/>
                <a:cs typeface="Arial" panose="020B0604020202020204" pitchFamily="34" charset="0"/>
              </a:rPr>
              <a:t>Advance Health Care Directive (AHCD)</a:t>
            </a:r>
          </a:p>
        </p:txBody>
      </p:sp>
      <p:sp>
        <p:nvSpPr>
          <p:cNvPr id="3" name="Content Placeholder 2">
            <a:extLst>
              <a:ext uri="{FF2B5EF4-FFF2-40B4-BE49-F238E27FC236}">
                <a16:creationId xmlns:a16="http://schemas.microsoft.com/office/drawing/2014/main" id="{290D1B5E-D23C-3C1B-01FB-248977F9F66C}"/>
              </a:ext>
            </a:extLst>
          </p:cNvPr>
          <p:cNvSpPr>
            <a:spLocks noGrp="1"/>
          </p:cNvSpPr>
          <p:nvPr>
            <p:ph idx="1"/>
          </p:nvPr>
        </p:nvSpPr>
        <p:spPr>
          <a:xfrm>
            <a:off x="1097280" y="1845734"/>
            <a:ext cx="10058400" cy="4023360"/>
          </a:xfrm>
        </p:spPr>
        <p:txBody>
          <a:bodyPr>
            <a:normAutofit/>
          </a:bodyPr>
          <a:lstStyle/>
          <a:p>
            <a:r>
              <a:rPr lang="en-US" sz="2800" dirty="0">
                <a:latin typeface="Arial" panose="020B0604020202020204" pitchFamily="34" charset="0"/>
                <a:cs typeface="Arial" panose="020B0604020202020204" pitchFamily="34" charset="0"/>
              </a:rPr>
              <a:t>- An AHCD allows you to direct your own physical and mental healthcare even when you are unable to do so. </a:t>
            </a:r>
          </a:p>
          <a:p>
            <a:pPr lvl="1"/>
            <a:r>
              <a:rPr lang="en-US" sz="2600" dirty="0">
                <a:latin typeface="Arial" panose="020B0604020202020204" pitchFamily="34" charset="0"/>
                <a:cs typeface="Arial" panose="020B0604020202020204" pitchFamily="34" charset="0"/>
              </a:rPr>
              <a:t>For example: a person who is in a coma, has dementia, is mentally incapacitated, or is unable to communicate </a:t>
            </a:r>
          </a:p>
        </p:txBody>
      </p:sp>
    </p:spTree>
    <p:extLst>
      <p:ext uri="{BB962C8B-B14F-4D97-AF65-F5344CB8AC3E}">
        <p14:creationId xmlns:p14="http://schemas.microsoft.com/office/powerpoint/2010/main" val="14750253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D7DD0-EE97-C1D2-81C3-23C1AA833F66}"/>
              </a:ext>
            </a:extLst>
          </p:cNvPr>
          <p:cNvSpPr>
            <a:spLocks noGrp="1"/>
          </p:cNvSpPr>
          <p:nvPr>
            <p:ph type="title"/>
          </p:nvPr>
        </p:nvSpPr>
        <p:spPr/>
        <p:txBody>
          <a:bodyPr/>
          <a:lstStyle/>
          <a:p>
            <a:r>
              <a:rPr lang="en-US" dirty="0">
                <a:solidFill>
                  <a:schemeClr val="tx1"/>
                </a:solidFill>
                <a:latin typeface="Arial" panose="020B0604020202020204" pitchFamily="34" charset="0"/>
                <a:cs typeface="Arial" panose="020B0604020202020204" pitchFamily="34" charset="0"/>
              </a:rPr>
              <a:t>Who can fill out an Advance Directive?</a:t>
            </a:r>
          </a:p>
        </p:txBody>
      </p:sp>
      <p:sp>
        <p:nvSpPr>
          <p:cNvPr id="3" name="Content Placeholder 2">
            <a:extLst>
              <a:ext uri="{FF2B5EF4-FFF2-40B4-BE49-F238E27FC236}">
                <a16:creationId xmlns:a16="http://schemas.microsoft.com/office/drawing/2014/main" id="{91702975-6207-682B-B4B0-9FBF6AD934EB}"/>
              </a:ext>
            </a:extLst>
          </p:cNvPr>
          <p:cNvSpPr>
            <a:spLocks noGrp="1"/>
          </p:cNvSpPr>
          <p:nvPr>
            <p:ph idx="1"/>
          </p:nvPr>
        </p:nvSpPr>
        <p:spPr/>
        <p:txBody>
          <a:bodyPr>
            <a:normAutofit/>
          </a:bodyPr>
          <a:lstStyle/>
          <a:p>
            <a:r>
              <a:rPr lang="en-US" sz="2800" dirty="0">
                <a:latin typeface="Arial" panose="020B0604020202020204" pitchFamily="34" charset="0"/>
                <a:cs typeface="Arial" panose="020B0604020202020204" pitchFamily="34" charset="0"/>
              </a:rPr>
              <a:t>- Any person 18 years or older who has the capacity to make health care decisions.</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Capacity – in this document, “capacity” refers to your ability to understand, make and communicate your healthcare decisions; when you are determined to “lack capacity” to do this is when the Advance Directive goes into effect.</a:t>
            </a:r>
          </a:p>
        </p:txBody>
      </p:sp>
    </p:spTree>
    <p:extLst>
      <p:ext uri="{BB962C8B-B14F-4D97-AF65-F5344CB8AC3E}">
        <p14:creationId xmlns:p14="http://schemas.microsoft.com/office/powerpoint/2010/main" val="3319457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14CA9-A49C-3F3A-55B8-495E504D8D2B}"/>
              </a:ext>
            </a:extLst>
          </p:cNvPr>
          <p:cNvSpPr>
            <a:spLocks noGrp="1"/>
          </p:cNvSpPr>
          <p:nvPr>
            <p:ph type="title"/>
          </p:nvPr>
        </p:nvSpPr>
        <p:spPr/>
        <p:txBody>
          <a:bodyPr/>
          <a:lstStyle/>
          <a:p>
            <a:r>
              <a:rPr lang="en-US" dirty="0">
                <a:solidFill>
                  <a:schemeClr val="tx1"/>
                </a:solidFill>
                <a:latin typeface="Arial" panose="020B0604020202020204" pitchFamily="34" charset="0"/>
                <a:cs typeface="Arial" panose="020B0604020202020204" pitchFamily="34" charset="0"/>
              </a:rPr>
              <a:t>Individual Healthcare Instructions</a:t>
            </a:r>
          </a:p>
        </p:txBody>
      </p:sp>
      <p:sp>
        <p:nvSpPr>
          <p:cNvPr id="3" name="Content Placeholder 2">
            <a:extLst>
              <a:ext uri="{FF2B5EF4-FFF2-40B4-BE49-F238E27FC236}">
                <a16:creationId xmlns:a16="http://schemas.microsoft.com/office/drawing/2014/main" id="{4EE8A198-11CE-A4B7-28AA-33A7E12A1892}"/>
              </a:ext>
            </a:extLst>
          </p:cNvPr>
          <p:cNvSpPr>
            <a:spLocks noGrp="1"/>
          </p:cNvSpPr>
          <p:nvPr>
            <p:ph idx="1"/>
          </p:nvPr>
        </p:nvSpPr>
        <p:spPr/>
        <p:txBody>
          <a:bodyPr>
            <a:normAutofit/>
          </a:bodyPr>
          <a:lstStyle/>
          <a:p>
            <a:r>
              <a:rPr lang="en-US" sz="2800" dirty="0">
                <a:latin typeface="Arial" panose="020B0604020202020204" pitchFamily="34" charset="0"/>
                <a:cs typeface="Arial" panose="020B0604020202020204" pitchFamily="34" charset="0"/>
              </a:rPr>
              <a:t>Individual Healthcare Instructions are verbal or written directions about health care. </a:t>
            </a:r>
          </a:p>
          <a:p>
            <a:r>
              <a:rPr lang="en-US" sz="2800" dirty="0">
                <a:latin typeface="Arial" panose="020B0604020202020204" pitchFamily="34" charset="0"/>
                <a:cs typeface="Arial" panose="020B0604020202020204" pitchFamily="34" charset="0"/>
              </a:rPr>
              <a:t>You can use Individual Healthcare Instructions to let your healthcare provider know what you want done and under what circumstances. </a:t>
            </a:r>
          </a:p>
          <a:p>
            <a:r>
              <a:rPr lang="en-US" sz="2800" b="1" dirty="0">
                <a:latin typeface="Arial" panose="020B0604020202020204" pitchFamily="34" charset="0"/>
                <a:cs typeface="Arial" panose="020B0604020202020204" pitchFamily="34" charset="0"/>
              </a:rPr>
              <a:t>For example: </a:t>
            </a:r>
          </a:p>
          <a:p>
            <a:pPr lvl="1">
              <a:buFont typeface="Arial" panose="020B0604020202020204" pitchFamily="34" charset="0"/>
              <a:buChar char="•"/>
            </a:pPr>
            <a:r>
              <a:rPr lang="en-US" sz="2600" dirty="0">
                <a:latin typeface="Arial" panose="020B0604020202020204" pitchFamily="34" charset="0"/>
                <a:cs typeface="Arial" panose="020B0604020202020204" pitchFamily="34" charset="0"/>
              </a:rPr>
              <a:t>Agreeing to certain treatments</a:t>
            </a:r>
          </a:p>
          <a:p>
            <a:pPr lvl="1">
              <a:buFont typeface="Arial" panose="020B0604020202020204" pitchFamily="34" charset="0"/>
              <a:buChar char="•"/>
            </a:pPr>
            <a:r>
              <a:rPr lang="en-US" sz="2600" dirty="0">
                <a:latin typeface="Arial" panose="020B0604020202020204" pitchFamily="34" charset="0"/>
                <a:cs typeface="Arial" panose="020B0604020202020204" pitchFamily="34" charset="0"/>
              </a:rPr>
              <a:t>Refusing specific treatments or services.</a:t>
            </a:r>
          </a:p>
        </p:txBody>
      </p:sp>
    </p:spTree>
    <p:extLst>
      <p:ext uri="{BB962C8B-B14F-4D97-AF65-F5344CB8AC3E}">
        <p14:creationId xmlns:p14="http://schemas.microsoft.com/office/powerpoint/2010/main" val="2302401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05DE8-BA6F-5987-96B1-9969A6A67845}"/>
              </a:ext>
            </a:extLst>
          </p:cNvPr>
          <p:cNvSpPr>
            <a:spLocks noGrp="1"/>
          </p:cNvSpPr>
          <p:nvPr>
            <p:ph type="title"/>
          </p:nvPr>
        </p:nvSpPr>
        <p:spPr/>
        <p:txBody>
          <a:bodyPr/>
          <a:lstStyle/>
          <a:p>
            <a:r>
              <a:rPr lang="en-US" dirty="0">
                <a:solidFill>
                  <a:schemeClr val="tx1"/>
                </a:solidFill>
                <a:latin typeface="Arial" panose="020B0604020202020204" pitchFamily="34" charset="0"/>
                <a:cs typeface="Arial" panose="020B0604020202020204" pitchFamily="34" charset="0"/>
              </a:rPr>
              <a:t>Healthcare Agents</a:t>
            </a:r>
          </a:p>
        </p:txBody>
      </p:sp>
      <p:sp>
        <p:nvSpPr>
          <p:cNvPr id="3" name="Content Placeholder 2">
            <a:extLst>
              <a:ext uri="{FF2B5EF4-FFF2-40B4-BE49-F238E27FC236}">
                <a16:creationId xmlns:a16="http://schemas.microsoft.com/office/drawing/2014/main" id="{8A991D55-6152-E866-DBF0-0FF916AE742D}"/>
              </a:ext>
            </a:extLst>
          </p:cNvPr>
          <p:cNvSpPr>
            <a:spLocks noGrp="1"/>
          </p:cNvSpPr>
          <p:nvPr>
            <p:ph idx="1"/>
          </p:nvPr>
        </p:nvSpPr>
        <p:spPr/>
        <p:txBody>
          <a:bodyPr>
            <a:normAutofit/>
          </a:bodyPr>
          <a:lstStyle/>
          <a:p>
            <a:r>
              <a:rPr lang="en-US" sz="2800" b="1" dirty="0">
                <a:latin typeface="Arial" panose="020B0604020202020204" pitchFamily="34" charset="0"/>
                <a:cs typeface="Arial" panose="020B0604020202020204" pitchFamily="34" charset="0"/>
              </a:rPr>
              <a:t>A Healthcare Agent is responsible for:</a:t>
            </a:r>
          </a:p>
          <a:p>
            <a:pPr>
              <a:buFont typeface="Arial" panose="020B0604020202020204" pitchFamily="34" charset="0"/>
              <a:buChar char="•"/>
            </a:pPr>
            <a:r>
              <a:rPr lang="en-US" sz="2800" dirty="0">
                <a:latin typeface="Arial" panose="020B0604020202020204" pitchFamily="34" charset="0"/>
                <a:cs typeface="Arial" panose="020B0604020202020204" pitchFamily="34" charset="0"/>
              </a:rPr>
              <a:t>Making healthcare decisions – if you lose the ability to make these decisions for yourself.</a:t>
            </a:r>
          </a:p>
          <a:p>
            <a:pPr marL="0" indent="0">
              <a:buNone/>
            </a:pPr>
            <a:endParaRPr lang="en-US" sz="2800" dirty="0">
              <a:latin typeface="Arial" panose="020B0604020202020204" pitchFamily="34" charset="0"/>
              <a:cs typeface="Arial" panose="020B0604020202020204" pitchFamily="34" charset="0"/>
            </a:endParaRPr>
          </a:p>
          <a:p>
            <a:pPr>
              <a:buFont typeface="Arial" panose="020B0604020202020204" pitchFamily="34" charset="0"/>
              <a:buChar char="•"/>
            </a:pPr>
            <a:r>
              <a:rPr lang="en-US" sz="2800" dirty="0">
                <a:latin typeface="Arial" panose="020B0604020202020204" pitchFamily="34" charset="0"/>
                <a:cs typeface="Arial" panose="020B0604020202020204" pitchFamily="34" charset="0"/>
              </a:rPr>
              <a:t> Carrying out your wishes as expressed in the AHCD or in discussions with the Agent.</a:t>
            </a: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53626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D2AF1-2F3C-602D-72EF-7532ABA2C329}"/>
              </a:ext>
            </a:extLst>
          </p:cNvPr>
          <p:cNvSpPr>
            <a:spLocks noGrp="1"/>
          </p:cNvSpPr>
          <p:nvPr>
            <p:ph type="title"/>
          </p:nvPr>
        </p:nvSpPr>
        <p:spPr/>
        <p:txBody>
          <a:bodyPr/>
          <a:lstStyle/>
          <a:p>
            <a:r>
              <a:rPr lang="en-US" dirty="0">
                <a:solidFill>
                  <a:schemeClr val="tx1"/>
                </a:solidFill>
                <a:latin typeface="Arial" panose="020B0604020202020204" pitchFamily="34" charset="0"/>
                <a:cs typeface="Arial" panose="020B0604020202020204" pitchFamily="34" charset="0"/>
              </a:rPr>
              <a:t>Healthcare Agents Continued</a:t>
            </a:r>
          </a:p>
        </p:txBody>
      </p:sp>
      <p:sp>
        <p:nvSpPr>
          <p:cNvPr id="3" name="Content Placeholder 2">
            <a:extLst>
              <a:ext uri="{FF2B5EF4-FFF2-40B4-BE49-F238E27FC236}">
                <a16:creationId xmlns:a16="http://schemas.microsoft.com/office/drawing/2014/main" id="{7259CB34-3E44-97E3-9C34-F9AA877B0AE9}"/>
              </a:ext>
            </a:extLst>
          </p:cNvPr>
          <p:cNvSpPr>
            <a:spLocks noGrp="1"/>
          </p:cNvSpPr>
          <p:nvPr>
            <p:ph idx="1"/>
          </p:nvPr>
        </p:nvSpPr>
        <p:spPr/>
        <p:txBody>
          <a:bodyPr/>
          <a:lstStyle/>
          <a:p>
            <a:pPr marL="0" indent="0">
              <a:buNone/>
            </a:pPr>
            <a:r>
              <a:rPr lang="en-US" sz="2800" dirty="0">
                <a:latin typeface="Arial" panose="020B0604020202020204" pitchFamily="34" charset="0"/>
                <a:cs typeface="Arial" panose="020B0604020202020204" pitchFamily="34" charset="0"/>
              </a:rPr>
              <a:t>A Healthcare Agent is not needed to complete an AHCD. Healthcare providers are required to follow your wishes, as expressed in the Individual Healthcare Instructions.</a:t>
            </a:r>
          </a:p>
          <a:p>
            <a:pPr marL="0" indent="0">
              <a:buNone/>
            </a:pPr>
            <a:endParaRPr lang="en-US" sz="2800" dirty="0">
              <a:latin typeface="Arial" panose="020B0604020202020204" pitchFamily="34" charset="0"/>
              <a:cs typeface="Arial" panose="020B0604020202020204" pitchFamily="34" charset="0"/>
            </a:endParaRPr>
          </a:p>
          <a:p>
            <a:pPr marL="0" indent="0">
              <a:buNone/>
            </a:pPr>
            <a:r>
              <a:rPr lang="en-US" sz="2800" dirty="0">
                <a:latin typeface="Arial" panose="020B0604020202020204" pitchFamily="34" charset="0"/>
                <a:cs typeface="Arial" panose="020B0604020202020204" pitchFamily="34" charset="0"/>
              </a:rPr>
              <a:t>If both parts of the Advance Directive are filled out, the Healthcare Agent must follow the specific wishes spelled out in the second part of the document which is called the Individual Healthcare Instructions.</a:t>
            </a:r>
          </a:p>
          <a:p>
            <a:endParaRPr lang="en-US" dirty="0"/>
          </a:p>
        </p:txBody>
      </p:sp>
    </p:spTree>
    <p:extLst>
      <p:ext uri="{BB962C8B-B14F-4D97-AF65-F5344CB8AC3E}">
        <p14:creationId xmlns:p14="http://schemas.microsoft.com/office/powerpoint/2010/main" val="32710228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19095-706E-26B1-9E23-B346588A373F}"/>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How does an Advance Directive become official?</a:t>
            </a:r>
          </a:p>
        </p:txBody>
      </p:sp>
      <p:sp>
        <p:nvSpPr>
          <p:cNvPr id="3" name="Content Placeholder 2">
            <a:extLst>
              <a:ext uri="{FF2B5EF4-FFF2-40B4-BE49-F238E27FC236}">
                <a16:creationId xmlns:a16="http://schemas.microsoft.com/office/drawing/2014/main" id="{5008CE00-A92B-AFB1-2186-CA9C6496C452}"/>
              </a:ext>
            </a:extLst>
          </p:cNvPr>
          <p:cNvSpPr>
            <a:spLocks noGrp="1"/>
          </p:cNvSpPr>
          <p:nvPr>
            <p:ph idx="1"/>
          </p:nvPr>
        </p:nvSpPr>
        <p:spPr/>
        <p:txBody>
          <a:bodyPr>
            <a:normAutofit/>
          </a:bodyPr>
          <a:lstStyle/>
          <a:p>
            <a:r>
              <a:rPr lang="en-US" sz="2800" dirty="0">
                <a:latin typeface="Arial" panose="020B0604020202020204" pitchFamily="34" charset="0"/>
                <a:cs typeface="Arial" panose="020B0604020202020204" pitchFamily="34" charset="0"/>
              </a:rPr>
              <a:t>You must sign the AHCD form in the presence of:</a:t>
            </a:r>
          </a:p>
          <a:p>
            <a:r>
              <a:rPr lang="en-US" sz="2800" dirty="0">
                <a:latin typeface="Arial" panose="020B0604020202020204" pitchFamily="34" charset="0"/>
                <a:cs typeface="Arial" panose="020B0604020202020204" pitchFamily="34" charset="0"/>
              </a:rPr>
              <a:t>- A Notary Public</a:t>
            </a:r>
          </a:p>
          <a:p>
            <a:r>
              <a:rPr lang="en-US" sz="2800" dirty="0">
                <a:latin typeface="Arial" panose="020B0604020202020204" pitchFamily="34" charset="0"/>
                <a:cs typeface="Arial" panose="020B0604020202020204" pitchFamily="34" charset="0"/>
              </a:rPr>
              <a:t>OR</a:t>
            </a:r>
          </a:p>
          <a:p>
            <a:r>
              <a:rPr lang="en-US" sz="2800" dirty="0">
                <a:latin typeface="Arial" panose="020B0604020202020204" pitchFamily="34" charset="0"/>
                <a:cs typeface="Arial" panose="020B0604020202020204" pitchFamily="34" charset="0"/>
              </a:rPr>
              <a:t>- 2 Witnesses</a:t>
            </a:r>
          </a:p>
          <a:p>
            <a:pPr lvl="1"/>
            <a:r>
              <a:rPr lang="en-US" sz="2600" dirty="0">
                <a:latin typeface="Arial" panose="020B0604020202020204" pitchFamily="34" charset="0"/>
                <a:cs typeface="Arial" panose="020B0604020202020204" pitchFamily="34" charset="0"/>
              </a:rPr>
              <a:t>Must be over 18 yrs old</a:t>
            </a:r>
          </a:p>
          <a:p>
            <a:pPr lvl="1"/>
            <a:r>
              <a:rPr lang="en-US" sz="2600" dirty="0">
                <a:latin typeface="Arial" panose="020B0604020202020204" pitchFamily="34" charset="0"/>
                <a:cs typeface="Arial" panose="020B0604020202020204" pitchFamily="34" charset="0"/>
              </a:rPr>
              <a:t>Only 1 witness can be a family member</a:t>
            </a:r>
          </a:p>
          <a:p>
            <a:pPr marL="0" indent="0">
              <a:buNone/>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21703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D0288-A511-4BEE-AC43-190B4669EBB0}"/>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Witness Requirements</a:t>
            </a:r>
          </a:p>
        </p:txBody>
      </p:sp>
      <p:sp>
        <p:nvSpPr>
          <p:cNvPr id="3" name="Content Placeholder 2">
            <a:extLst>
              <a:ext uri="{FF2B5EF4-FFF2-40B4-BE49-F238E27FC236}">
                <a16:creationId xmlns:a16="http://schemas.microsoft.com/office/drawing/2014/main" id="{176DD71D-97D5-9213-4191-938CF634ACC4}"/>
              </a:ext>
            </a:extLst>
          </p:cNvPr>
          <p:cNvSpPr>
            <a:spLocks noGrp="1"/>
          </p:cNvSpPr>
          <p:nvPr>
            <p:ph idx="1"/>
          </p:nvPr>
        </p:nvSpPr>
        <p:spPr/>
        <p:txBody>
          <a:bodyPr/>
          <a:lstStyle/>
          <a:p>
            <a:r>
              <a:rPr lang="en-US" sz="2800" dirty="0">
                <a:latin typeface="Arial" panose="020B0604020202020204" pitchFamily="34" charset="0"/>
                <a:cs typeface="Arial" panose="020B0604020202020204" pitchFamily="34" charset="0"/>
              </a:rPr>
              <a:t>*Important information about who can act as a witness:</a:t>
            </a:r>
          </a:p>
          <a:p>
            <a:r>
              <a:rPr lang="en-US" sz="2800" dirty="0">
                <a:latin typeface="Arial" panose="020B0604020202020204" pitchFamily="34" charset="0"/>
                <a:cs typeface="Arial" panose="020B0604020202020204" pitchFamily="34" charset="0"/>
              </a:rPr>
              <a:t>Two (2) people need to act as witnesses for the directive to be legally executed. There are some eligibility requirements:</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Must be over the age of 18. Witnesses can include a (1) family member. Neither witness can be named as agents. Witnesses must be present when you sign the directive.</a:t>
            </a:r>
          </a:p>
          <a:p>
            <a:endParaRPr lang="en-US" dirty="0"/>
          </a:p>
        </p:txBody>
      </p:sp>
    </p:spTree>
    <p:extLst>
      <p:ext uri="{BB962C8B-B14F-4D97-AF65-F5344CB8AC3E}">
        <p14:creationId xmlns:p14="http://schemas.microsoft.com/office/powerpoint/2010/main" val="20045661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FF204-4C57-DD23-C6EA-4A889FBFF5F1}"/>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Who Should Have a copy of the Advance Directive?</a:t>
            </a:r>
          </a:p>
        </p:txBody>
      </p:sp>
      <p:sp>
        <p:nvSpPr>
          <p:cNvPr id="3" name="Content Placeholder 2">
            <a:extLst>
              <a:ext uri="{FF2B5EF4-FFF2-40B4-BE49-F238E27FC236}">
                <a16:creationId xmlns:a16="http://schemas.microsoft.com/office/drawing/2014/main" id="{D5F8E14C-7689-491A-8A2B-5445DB5EF18E}"/>
              </a:ext>
            </a:extLst>
          </p:cNvPr>
          <p:cNvSpPr>
            <a:spLocks noGrp="1"/>
          </p:cNvSpPr>
          <p:nvPr>
            <p:ph idx="1"/>
          </p:nvPr>
        </p:nvSpPr>
        <p:spPr/>
        <p:txBody>
          <a:bodyPr>
            <a:normAutofit/>
          </a:bodyPr>
          <a:lstStyle/>
          <a:p>
            <a:pPr>
              <a:buFont typeface="Arial" panose="020B0604020202020204" pitchFamily="34" charset="0"/>
              <a:buChar char="•"/>
            </a:pPr>
            <a:r>
              <a:rPr lang="en-US" sz="2800" dirty="0">
                <a:latin typeface="Arial" panose="020B0604020202020204" pitchFamily="34" charset="0"/>
                <a:cs typeface="Arial" panose="020B0604020202020204" pitchFamily="34" charset="0"/>
              </a:rPr>
              <a:t>YOU!!</a:t>
            </a:r>
          </a:p>
          <a:p>
            <a:pPr>
              <a:buFont typeface="Arial" panose="020B0604020202020204" pitchFamily="34" charset="0"/>
              <a:buChar char="•"/>
            </a:pPr>
            <a:r>
              <a:rPr lang="en-US" sz="2800" dirty="0">
                <a:latin typeface="Arial" panose="020B0604020202020204" pitchFamily="34" charset="0"/>
                <a:cs typeface="Arial" panose="020B0604020202020204" pitchFamily="34" charset="0"/>
              </a:rPr>
              <a:t> Healthcare Agents</a:t>
            </a:r>
          </a:p>
          <a:p>
            <a:pPr>
              <a:buFont typeface="Arial" panose="020B0604020202020204" pitchFamily="34" charset="0"/>
              <a:buChar char="•"/>
            </a:pPr>
            <a:r>
              <a:rPr lang="en-US" sz="2800" dirty="0">
                <a:latin typeface="Arial" panose="020B0604020202020204" pitchFamily="34" charset="0"/>
                <a:cs typeface="Arial" panose="020B0604020202020204" pitchFamily="34" charset="0"/>
              </a:rPr>
              <a:t> Healthcare Providers</a:t>
            </a:r>
          </a:p>
          <a:p>
            <a:pPr>
              <a:buFont typeface="Arial" panose="020B0604020202020204" pitchFamily="34" charset="0"/>
              <a:buChar char="•"/>
            </a:pPr>
            <a:r>
              <a:rPr lang="en-US" sz="2800" dirty="0">
                <a:latin typeface="Arial" panose="020B0604020202020204" pitchFamily="34" charset="0"/>
                <a:cs typeface="Arial" panose="020B0604020202020204" pitchFamily="34" charset="0"/>
              </a:rPr>
              <a:t> The Regional Center (VMRC)</a:t>
            </a:r>
          </a:p>
          <a:p>
            <a:pPr>
              <a:buFont typeface="Arial" panose="020B0604020202020204" pitchFamily="34" charset="0"/>
              <a:buChar char="•"/>
            </a:pPr>
            <a:r>
              <a:rPr lang="en-US" sz="2800" dirty="0">
                <a:latin typeface="Arial" panose="020B0604020202020204" pitchFamily="34" charset="0"/>
                <a:cs typeface="Arial" panose="020B0604020202020204" pitchFamily="34" charset="0"/>
              </a:rPr>
              <a:t>Day Program</a:t>
            </a:r>
          </a:p>
          <a:p>
            <a:pPr>
              <a:buFont typeface="Arial" panose="020B0604020202020204" pitchFamily="34" charset="0"/>
              <a:buChar char="•"/>
            </a:pPr>
            <a:r>
              <a:rPr lang="en-US" sz="2800" dirty="0">
                <a:latin typeface="Arial" panose="020B0604020202020204" pitchFamily="34" charset="0"/>
                <a:cs typeface="Arial" panose="020B0604020202020204" pitchFamily="34" charset="0"/>
              </a:rPr>
              <a:t>School</a:t>
            </a:r>
          </a:p>
        </p:txBody>
      </p:sp>
    </p:spTree>
    <p:extLst>
      <p:ext uri="{BB962C8B-B14F-4D97-AF65-F5344CB8AC3E}">
        <p14:creationId xmlns:p14="http://schemas.microsoft.com/office/powerpoint/2010/main" val="32782243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B8148-6B36-CAE8-7B14-1833409E3E68}"/>
              </a:ext>
            </a:extLst>
          </p:cNvPr>
          <p:cNvSpPr>
            <a:spLocks noGrp="1"/>
          </p:cNvSpPr>
          <p:nvPr>
            <p:ph type="title"/>
          </p:nvPr>
        </p:nvSpPr>
        <p:spPr/>
        <p:txBody>
          <a:bodyPr>
            <a:noAutofit/>
          </a:bodyPr>
          <a:lstStyle/>
          <a:p>
            <a:r>
              <a:rPr lang="en-US" sz="4000" dirty="0">
                <a:latin typeface="Arial" panose="020B0604020202020204" pitchFamily="34" charset="0"/>
                <a:cs typeface="Arial" panose="020B0604020202020204" pitchFamily="34" charset="0"/>
              </a:rPr>
              <a:t>What happens when a person wants to change an Individual Healthcare Instruction?</a:t>
            </a:r>
          </a:p>
        </p:txBody>
      </p:sp>
      <p:sp>
        <p:nvSpPr>
          <p:cNvPr id="3" name="Content Placeholder 2">
            <a:extLst>
              <a:ext uri="{FF2B5EF4-FFF2-40B4-BE49-F238E27FC236}">
                <a16:creationId xmlns:a16="http://schemas.microsoft.com/office/drawing/2014/main" id="{9F670F62-D271-4A76-F7F8-E9895DE46028}"/>
              </a:ext>
            </a:extLst>
          </p:cNvPr>
          <p:cNvSpPr>
            <a:spLocks noGrp="1"/>
          </p:cNvSpPr>
          <p:nvPr>
            <p:ph idx="1"/>
          </p:nvPr>
        </p:nvSpPr>
        <p:spPr>
          <a:xfrm>
            <a:off x="1097280" y="1845734"/>
            <a:ext cx="10058400" cy="4023360"/>
          </a:xfrm>
        </p:spPr>
        <p:txBody>
          <a:bodyPr>
            <a:normAutofit/>
          </a:bodyPr>
          <a:lstStyle/>
          <a:p>
            <a:pPr marL="0" indent="0">
              <a:buNone/>
            </a:pPr>
            <a:r>
              <a:rPr lang="en-US" sz="2400" dirty="0">
                <a:latin typeface="Arial" panose="020B0604020202020204" pitchFamily="34" charset="0"/>
                <a:cs typeface="Arial" panose="020B0604020202020204" pitchFamily="34" charset="0"/>
              </a:rPr>
              <a:t>An Individual Healthcare Instruction can be changed at any moment by creating a new AHCD. </a:t>
            </a:r>
          </a:p>
          <a:p>
            <a:pPr marL="0" indent="0">
              <a:buNone/>
            </a:pPr>
            <a:r>
              <a:rPr lang="en-US" sz="2400" dirty="0">
                <a:latin typeface="Arial" panose="020B0604020202020204" pitchFamily="34" charset="0"/>
                <a:cs typeface="Arial" panose="020B0604020202020204" pitchFamily="34" charset="0"/>
              </a:rPr>
              <a:t>For it to be valid, the same steps must be followed. </a:t>
            </a:r>
          </a:p>
          <a:p>
            <a:pPr marL="0" indent="0">
              <a:buNone/>
            </a:pPr>
            <a:endParaRPr lang="en-US" sz="2400" dirty="0">
              <a:latin typeface="Arial" panose="020B0604020202020204" pitchFamily="34" charset="0"/>
              <a:cs typeface="Arial" panose="020B0604020202020204" pitchFamily="34" charset="0"/>
            </a:endParaRPr>
          </a:p>
          <a:p>
            <a:pPr marL="0" indent="0">
              <a:buNone/>
            </a:pPr>
            <a:r>
              <a:rPr lang="en-US" sz="2400" b="1" dirty="0">
                <a:latin typeface="Arial" panose="020B0604020202020204" pitchFamily="34" charset="0"/>
                <a:cs typeface="Arial" panose="020B0604020202020204" pitchFamily="34" charset="0"/>
              </a:rPr>
              <a:t>You can also revoke your Advance Directive orally, by telling your healthcare provider that you no longer want either the entire document or any parts of it enforced.</a:t>
            </a:r>
          </a:p>
          <a:p>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60313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F848C-5DC7-3FD3-6EE5-39AB30F84A38}"/>
              </a:ext>
            </a:extLst>
          </p:cNvPr>
          <p:cNvSpPr>
            <a:spLocks noGrp="1"/>
          </p:cNvSpPr>
          <p:nvPr>
            <p:ph type="ctrTitle"/>
          </p:nvPr>
        </p:nvSpPr>
        <p:spPr/>
        <p:txBody>
          <a:bodyPr/>
          <a:lstStyle/>
          <a:p>
            <a:pPr algn="ctr"/>
            <a:r>
              <a:rPr lang="en-US" dirty="0">
                <a:latin typeface="Arial" panose="020B0604020202020204" pitchFamily="34" charset="0"/>
                <a:cs typeface="Arial" panose="020B0604020202020204" pitchFamily="34" charset="0"/>
              </a:rPr>
              <a:t>Representative</a:t>
            </a:r>
            <a:r>
              <a:rPr lang="en-US" dirty="0"/>
              <a:t> </a:t>
            </a:r>
            <a:r>
              <a:rPr lang="en-US" dirty="0">
                <a:latin typeface="Arial" panose="020B0604020202020204" pitchFamily="34" charset="0"/>
                <a:cs typeface="Arial" panose="020B0604020202020204" pitchFamily="34" charset="0"/>
              </a:rPr>
              <a:t>Payee</a:t>
            </a:r>
          </a:p>
        </p:txBody>
      </p:sp>
      <p:sp>
        <p:nvSpPr>
          <p:cNvPr id="3" name="Subtitle 2">
            <a:extLst>
              <a:ext uri="{FF2B5EF4-FFF2-40B4-BE49-F238E27FC236}">
                <a16:creationId xmlns:a16="http://schemas.microsoft.com/office/drawing/2014/main" id="{37F29C4F-3DD2-A8D1-545F-28F880ADFFBE}"/>
              </a:ext>
            </a:extLst>
          </p:cNvPr>
          <p:cNvSpPr>
            <a:spLocks noGrp="1"/>
          </p:cNvSpPr>
          <p:nvPr>
            <p:ph type="subTitle" idx="1"/>
          </p:nvPr>
        </p:nvSpPr>
        <p:spPr/>
        <p:txBody>
          <a:bodyPr>
            <a:normAutofit/>
          </a:bodyPr>
          <a:lstStyle/>
          <a:p>
            <a:r>
              <a:rPr lang="en-US" sz="4000" dirty="0"/>
              <a:t>Social Security benefits</a:t>
            </a:r>
          </a:p>
        </p:txBody>
      </p:sp>
    </p:spTree>
    <p:extLst>
      <p:ext uri="{BB962C8B-B14F-4D97-AF65-F5344CB8AC3E}">
        <p14:creationId xmlns:p14="http://schemas.microsoft.com/office/powerpoint/2010/main" val="2306677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D2198-45A4-1DF6-7987-D79D0A0FE65B}"/>
              </a:ext>
            </a:extLst>
          </p:cNvPr>
          <p:cNvSpPr>
            <a:spLocks noGrp="1"/>
          </p:cNvSpPr>
          <p:nvPr>
            <p:ph type="ctrTitle"/>
          </p:nvPr>
        </p:nvSpPr>
        <p:spPr>
          <a:xfrm>
            <a:off x="1097280" y="2075688"/>
            <a:ext cx="10058400" cy="2167128"/>
          </a:xfrm>
        </p:spPr>
        <p:txBody>
          <a:bodyPr>
            <a:noAutofit/>
          </a:bodyPr>
          <a:lstStyle/>
          <a:p>
            <a:r>
              <a:rPr lang="en-US" sz="4800" dirty="0">
                <a:latin typeface="Arial" panose="020B0604020202020204" pitchFamily="34" charset="0"/>
                <a:cs typeface="Arial" panose="020B0604020202020204" pitchFamily="34" charset="0"/>
              </a:rPr>
              <a:t>Maintaining your Independence: Alternatives to Conservatorship</a:t>
            </a:r>
          </a:p>
        </p:txBody>
      </p:sp>
      <p:sp>
        <p:nvSpPr>
          <p:cNvPr id="3" name="Subtitle 2">
            <a:extLst>
              <a:ext uri="{FF2B5EF4-FFF2-40B4-BE49-F238E27FC236}">
                <a16:creationId xmlns:a16="http://schemas.microsoft.com/office/drawing/2014/main" id="{8AB877AE-A671-21EA-6277-33FF850AA001}"/>
              </a:ext>
            </a:extLst>
          </p:cNvPr>
          <p:cNvSpPr>
            <a:spLocks noGrp="1"/>
          </p:cNvSpPr>
          <p:nvPr>
            <p:ph type="subTitle" idx="1"/>
          </p:nvPr>
        </p:nvSpPr>
        <p:spPr/>
        <p:txBody>
          <a:bodyPr>
            <a:normAutofit/>
          </a:bodyPr>
          <a:lstStyle/>
          <a:p>
            <a:r>
              <a:rPr lang="en-US" sz="1800" dirty="0">
                <a:latin typeface="Arial" panose="020B0604020202020204" pitchFamily="34" charset="0"/>
                <a:cs typeface="Arial" panose="020B0604020202020204" pitchFamily="34" charset="0"/>
              </a:rPr>
              <a:t>Office of clients’ rights advocacy</a:t>
            </a:r>
          </a:p>
          <a:p>
            <a:r>
              <a:rPr lang="en-US" sz="1800" dirty="0">
                <a:latin typeface="Arial" panose="020B0604020202020204" pitchFamily="34" charset="0"/>
                <a:cs typeface="Arial" panose="020B0604020202020204" pitchFamily="34" charset="0"/>
              </a:rPr>
              <a:t>Presented by: Crysalyn Miranda, Assistant Clients’ Rights Advocate</a:t>
            </a:r>
          </a:p>
        </p:txBody>
      </p:sp>
    </p:spTree>
    <p:extLst>
      <p:ext uri="{BB962C8B-B14F-4D97-AF65-F5344CB8AC3E}">
        <p14:creationId xmlns:p14="http://schemas.microsoft.com/office/powerpoint/2010/main" val="30972286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7EED7-9B72-457D-88E1-245C2D04C6AF}"/>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Representative Payee</a:t>
            </a:r>
          </a:p>
        </p:txBody>
      </p:sp>
      <p:sp>
        <p:nvSpPr>
          <p:cNvPr id="3" name="Content Placeholder 2">
            <a:extLst>
              <a:ext uri="{FF2B5EF4-FFF2-40B4-BE49-F238E27FC236}">
                <a16:creationId xmlns:a16="http://schemas.microsoft.com/office/drawing/2014/main" id="{CAA966B6-4B5E-2E08-0DED-5DCC6AED261F}"/>
              </a:ext>
            </a:extLst>
          </p:cNvPr>
          <p:cNvSpPr>
            <a:spLocks noGrp="1"/>
          </p:cNvSpPr>
          <p:nvPr>
            <p:ph idx="1"/>
          </p:nvPr>
        </p:nvSpPr>
        <p:spPr/>
        <p:txBody>
          <a:bodyPr/>
          <a:lstStyle/>
          <a:p>
            <a:pPr marL="91440" marR="0" lvl="0" indent="-91440" algn="l" defTabSz="914400" rtl="0" eaLnBrk="1" fontAlgn="auto" latinLnBrk="0" hangingPunct="1">
              <a:lnSpc>
                <a:spcPct val="90000"/>
              </a:lnSpc>
              <a:spcBef>
                <a:spcPts val="1200"/>
              </a:spcBef>
              <a:spcAft>
                <a:spcPts val="200"/>
              </a:spcAft>
              <a:buClr>
                <a:srgbClr val="0070C0"/>
              </a:buClr>
              <a:buSzPct val="100000"/>
              <a:buFont typeface="Arial" panose="020B0604020202020204" pitchFamily="34" charset="0"/>
              <a:buChar char="•"/>
              <a:tabLst/>
              <a:defRPr/>
            </a:pPr>
            <a:endParaRPr kumimoji="0" lang="en-US" sz="26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endParaRPr>
          </a:p>
          <a:p>
            <a:pPr marL="91440" marR="0" lvl="0" indent="-91440" algn="l" defTabSz="914400" rtl="0" eaLnBrk="1" fontAlgn="auto" latinLnBrk="0" hangingPunct="1">
              <a:lnSpc>
                <a:spcPct val="90000"/>
              </a:lnSpc>
              <a:spcBef>
                <a:spcPts val="1200"/>
              </a:spcBef>
              <a:spcAft>
                <a:spcPts val="200"/>
              </a:spcAft>
              <a:buClr>
                <a:srgbClr val="0070C0"/>
              </a:buClr>
              <a:buSzPct val="100000"/>
              <a:buFont typeface="Arial" panose="020B0604020202020204" pitchFamily="34" charset="0"/>
              <a:buChar char="•"/>
              <a:tabLst/>
              <a:defRPr/>
            </a:pPr>
            <a:r>
              <a:rPr lang="en-US" sz="2800" dirty="0">
                <a:solidFill>
                  <a:prstClr val="black">
                    <a:lumMod val="75000"/>
                    <a:lumOff val="25000"/>
                  </a:prstClr>
                </a:solidFill>
                <a:latin typeface="Arial" panose="020B0604020202020204" pitchFamily="34" charset="0"/>
                <a:cs typeface="Arial" panose="020B0604020202020204" pitchFamily="34" charset="0"/>
              </a:rPr>
              <a:t>Rep Payee is short for Representative Payee. </a:t>
            </a:r>
          </a:p>
          <a:p>
            <a:pPr marL="91440" marR="0" lvl="0" indent="-91440" algn="l" defTabSz="914400" rtl="0" eaLnBrk="1" fontAlgn="auto" latinLnBrk="0" hangingPunct="1">
              <a:lnSpc>
                <a:spcPct val="90000"/>
              </a:lnSpc>
              <a:spcBef>
                <a:spcPts val="1200"/>
              </a:spcBef>
              <a:spcAft>
                <a:spcPts val="200"/>
              </a:spcAft>
              <a:buClr>
                <a:srgbClr val="0070C0"/>
              </a:buClr>
              <a:buSzPct val="100000"/>
              <a:buFont typeface="Arial" panose="020B0604020202020204" pitchFamily="34" charset="0"/>
              <a:buChar char="•"/>
              <a:tabLst/>
              <a:defRPr/>
            </a:pPr>
            <a:r>
              <a:rPr kumimoji="0" lang="en-US" sz="28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A Rep Payee can receive your Social Security Income (SSI) or Social Security Disability Insurance (SSDI) on your behalf.</a:t>
            </a:r>
          </a:p>
          <a:p>
            <a:pPr marL="91440" marR="0" lvl="0" indent="-91440" algn="l" defTabSz="914400" rtl="0" eaLnBrk="1" fontAlgn="auto" latinLnBrk="0" hangingPunct="1">
              <a:lnSpc>
                <a:spcPct val="90000"/>
              </a:lnSpc>
              <a:spcBef>
                <a:spcPts val="1200"/>
              </a:spcBef>
              <a:spcAft>
                <a:spcPts val="200"/>
              </a:spcAft>
              <a:buClr>
                <a:srgbClr val="0070C0"/>
              </a:buClr>
              <a:buSzPct val="100000"/>
              <a:buFont typeface="Arial" panose="020B0604020202020204" pitchFamily="34" charset="0"/>
              <a:buChar char="•"/>
              <a:tabLst/>
              <a:defRPr/>
            </a:pPr>
            <a:r>
              <a:rPr lang="en-US" sz="2800" dirty="0">
                <a:solidFill>
                  <a:prstClr val="black">
                    <a:lumMod val="75000"/>
                    <a:lumOff val="25000"/>
                  </a:prstClr>
                </a:solidFill>
                <a:latin typeface="Arial" panose="020B0604020202020204" pitchFamily="34" charset="0"/>
                <a:cs typeface="Arial" panose="020B0604020202020204" pitchFamily="34" charset="0"/>
              </a:rPr>
              <a:t>The money paid is still your money.</a:t>
            </a:r>
            <a:endParaRPr kumimoji="0" lang="en-US" sz="28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348728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7EED7-9B72-457D-88E1-245C2D04C6AF}"/>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What can a Rep Payee do?</a:t>
            </a:r>
          </a:p>
        </p:txBody>
      </p:sp>
      <p:sp>
        <p:nvSpPr>
          <p:cNvPr id="3" name="Content Placeholder 2">
            <a:extLst>
              <a:ext uri="{FF2B5EF4-FFF2-40B4-BE49-F238E27FC236}">
                <a16:creationId xmlns:a16="http://schemas.microsoft.com/office/drawing/2014/main" id="{CAA966B6-4B5E-2E08-0DED-5DCC6AED261F}"/>
              </a:ext>
            </a:extLst>
          </p:cNvPr>
          <p:cNvSpPr>
            <a:spLocks noGrp="1"/>
          </p:cNvSpPr>
          <p:nvPr>
            <p:ph idx="1"/>
          </p:nvPr>
        </p:nvSpPr>
        <p:spPr/>
        <p:txBody>
          <a:bodyPr/>
          <a:lstStyle/>
          <a:p>
            <a:pPr marL="91440" marR="0" lvl="0" indent="-91440" algn="l" defTabSz="914400" rtl="0" eaLnBrk="1" fontAlgn="auto" latinLnBrk="0" hangingPunct="1">
              <a:lnSpc>
                <a:spcPct val="90000"/>
              </a:lnSpc>
              <a:spcBef>
                <a:spcPts val="1200"/>
              </a:spcBef>
              <a:spcAft>
                <a:spcPts val="200"/>
              </a:spcAft>
              <a:buClr>
                <a:srgbClr val="0070C0"/>
              </a:buClr>
              <a:buSzPct val="100000"/>
              <a:buFont typeface="Arial" panose="020B0604020202020204" pitchFamily="34" charset="0"/>
              <a:buChar char="•"/>
              <a:tabLst/>
              <a:defRPr/>
            </a:pPr>
            <a:endParaRPr kumimoji="0" lang="en-US" sz="26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endParaRPr>
          </a:p>
          <a:p>
            <a:pPr marL="91440" marR="0" lvl="0" indent="-91440" algn="l" defTabSz="914400" rtl="0" eaLnBrk="1" fontAlgn="auto" latinLnBrk="0" hangingPunct="1">
              <a:lnSpc>
                <a:spcPct val="90000"/>
              </a:lnSpc>
              <a:spcBef>
                <a:spcPts val="1200"/>
              </a:spcBef>
              <a:spcAft>
                <a:spcPts val="200"/>
              </a:spcAft>
              <a:buClr>
                <a:srgbClr val="0070C0"/>
              </a:buClr>
              <a:buSzPct val="100000"/>
              <a:buFont typeface="Arial" panose="020B0604020202020204" pitchFamily="34" charset="0"/>
              <a:buChar char="•"/>
              <a:tabLst/>
              <a:defRPr/>
            </a:pPr>
            <a:r>
              <a:rPr lang="en-US" sz="2800" dirty="0">
                <a:solidFill>
                  <a:prstClr val="black">
                    <a:lumMod val="75000"/>
                    <a:lumOff val="25000"/>
                  </a:prstClr>
                </a:solidFill>
                <a:latin typeface="Arial" panose="020B0604020202020204" pitchFamily="34" charset="0"/>
                <a:cs typeface="Arial" panose="020B0604020202020204" pitchFamily="34" charset="0"/>
              </a:rPr>
              <a:t>A Rep Payee can help you keep track of your money. </a:t>
            </a:r>
          </a:p>
          <a:p>
            <a:pPr marL="91440" marR="0" lvl="0" indent="-91440" algn="l" defTabSz="914400" rtl="0" eaLnBrk="1" fontAlgn="auto" latinLnBrk="0" hangingPunct="1">
              <a:lnSpc>
                <a:spcPct val="90000"/>
              </a:lnSpc>
              <a:spcBef>
                <a:spcPts val="1200"/>
              </a:spcBef>
              <a:spcAft>
                <a:spcPts val="200"/>
              </a:spcAft>
              <a:buClr>
                <a:srgbClr val="0070C0"/>
              </a:buClr>
              <a:buSzPct val="100000"/>
              <a:buFont typeface="Arial" panose="020B0604020202020204" pitchFamily="34" charset="0"/>
              <a:buChar char="•"/>
              <a:tabLst/>
              <a:defRPr/>
            </a:pPr>
            <a:r>
              <a:rPr lang="en-US" sz="2800" dirty="0">
                <a:solidFill>
                  <a:prstClr val="black">
                    <a:lumMod val="75000"/>
                    <a:lumOff val="25000"/>
                  </a:prstClr>
                </a:solidFill>
                <a:latin typeface="Arial" panose="020B0604020202020204" pitchFamily="34" charset="0"/>
                <a:cs typeface="Arial" panose="020B0604020202020204" pitchFamily="34" charset="0"/>
              </a:rPr>
              <a:t>They can help you pay your bills.</a:t>
            </a:r>
          </a:p>
          <a:p>
            <a:pPr marL="91440" marR="0" lvl="0" indent="-91440" algn="l" defTabSz="914400" rtl="0" eaLnBrk="1" fontAlgn="auto" latinLnBrk="0" hangingPunct="1">
              <a:lnSpc>
                <a:spcPct val="90000"/>
              </a:lnSpc>
              <a:spcBef>
                <a:spcPts val="1200"/>
              </a:spcBef>
              <a:spcAft>
                <a:spcPts val="200"/>
              </a:spcAft>
              <a:buClr>
                <a:srgbClr val="0070C0"/>
              </a:buClr>
              <a:buSzPct val="100000"/>
              <a:buFont typeface="Arial" panose="020B0604020202020204" pitchFamily="34" charset="0"/>
              <a:buChar char="•"/>
              <a:tabLst/>
              <a:defRPr/>
            </a:pPr>
            <a:r>
              <a:rPr lang="en-US" sz="2800" dirty="0">
                <a:solidFill>
                  <a:prstClr val="black">
                    <a:lumMod val="75000"/>
                    <a:lumOff val="25000"/>
                  </a:prstClr>
                </a:solidFill>
                <a:latin typeface="Arial" panose="020B0604020202020204" pitchFamily="34" charset="0"/>
                <a:cs typeface="Arial" panose="020B0604020202020204" pitchFamily="34" charset="0"/>
              </a:rPr>
              <a:t>They can help you with setting and sticking to a budget. </a:t>
            </a:r>
            <a:endParaRPr lang="en-US" dirty="0"/>
          </a:p>
        </p:txBody>
      </p:sp>
    </p:spTree>
    <p:extLst>
      <p:ext uri="{BB962C8B-B14F-4D97-AF65-F5344CB8AC3E}">
        <p14:creationId xmlns:p14="http://schemas.microsoft.com/office/powerpoint/2010/main" val="25350912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2E036-C3E5-1D07-4484-09D118A3E1A4}"/>
              </a:ext>
            </a:extLst>
          </p:cNvPr>
          <p:cNvSpPr>
            <a:spLocks noGrp="1"/>
          </p:cNvSpPr>
          <p:nvPr>
            <p:ph type="title"/>
          </p:nvPr>
        </p:nvSpPr>
        <p:spPr>
          <a:xfrm>
            <a:off x="1097280" y="286603"/>
            <a:ext cx="10294970" cy="1450757"/>
          </a:xfrm>
        </p:spPr>
        <p:txBody>
          <a:bodyPr/>
          <a:lstStyle/>
          <a:p>
            <a:r>
              <a:rPr lang="en-US" dirty="0">
                <a:latin typeface="Arial" panose="020B0604020202020204" pitchFamily="34" charset="0"/>
                <a:cs typeface="Arial" panose="020B0604020202020204" pitchFamily="34" charset="0"/>
              </a:rPr>
              <a:t>Other Alternatives to Conservatorship</a:t>
            </a:r>
          </a:p>
        </p:txBody>
      </p:sp>
      <p:sp>
        <p:nvSpPr>
          <p:cNvPr id="3" name="Content Placeholder 2">
            <a:extLst>
              <a:ext uri="{FF2B5EF4-FFF2-40B4-BE49-F238E27FC236}">
                <a16:creationId xmlns:a16="http://schemas.microsoft.com/office/drawing/2014/main" id="{26884F1F-C6D2-18A4-6428-9AFEC56025FD}"/>
              </a:ext>
            </a:extLst>
          </p:cNvPr>
          <p:cNvSpPr>
            <a:spLocks noGrp="1"/>
          </p:cNvSpPr>
          <p:nvPr>
            <p:ph idx="1"/>
          </p:nvPr>
        </p:nvSpPr>
        <p:spPr/>
        <p:txBody>
          <a:bodyPr>
            <a:normAutofit/>
          </a:bodyPr>
          <a:lstStyle/>
          <a:p>
            <a:pPr>
              <a:buFont typeface="Arial" panose="020B0604020202020204" pitchFamily="34" charset="0"/>
              <a:buChar char="•"/>
            </a:pPr>
            <a:r>
              <a:rPr lang="en-US" sz="2800" dirty="0">
                <a:latin typeface="Arial" panose="020B0604020202020204" pitchFamily="34" charset="0"/>
                <a:cs typeface="Arial" panose="020B0604020202020204" pitchFamily="34" charset="0"/>
              </a:rPr>
              <a:t> HIPAA release forms</a:t>
            </a:r>
          </a:p>
          <a:p>
            <a:pPr>
              <a:buFont typeface="Arial" panose="020B0604020202020204" pitchFamily="34" charset="0"/>
              <a:buChar char="•"/>
            </a:pPr>
            <a:r>
              <a:rPr lang="en-US" sz="2800" dirty="0">
                <a:latin typeface="Arial" panose="020B0604020202020204" pitchFamily="34" charset="0"/>
                <a:cs typeface="Arial" panose="020B0604020202020204" pitchFamily="34" charset="0"/>
              </a:rPr>
              <a:t> Power of Attorney for Finances</a:t>
            </a:r>
          </a:p>
          <a:p>
            <a:pPr>
              <a:buFont typeface="Arial" panose="020B0604020202020204" pitchFamily="34" charset="0"/>
              <a:buChar char="•"/>
            </a:pPr>
            <a:r>
              <a:rPr lang="en-US" sz="2800" dirty="0">
                <a:latin typeface="Arial" panose="020B0604020202020204" pitchFamily="34" charset="0"/>
                <a:cs typeface="Arial" panose="020B0604020202020204" pitchFamily="34" charset="0"/>
              </a:rPr>
              <a:t> Special Needs Trust</a:t>
            </a:r>
          </a:p>
          <a:p>
            <a:pPr>
              <a:buFont typeface="Arial" panose="020B0604020202020204" pitchFamily="34" charset="0"/>
              <a:buChar char="•"/>
            </a:pPr>
            <a:r>
              <a:rPr lang="en-US" sz="2800" dirty="0">
                <a:latin typeface="Arial" panose="020B0604020202020204" pitchFamily="34" charset="0"/>
                <a:cs typeface="Arial" panose="020B0604020202020204" pitchFamily="34" charset="0"/>
              </a:rPr>
              <a:t> Assignment of Educational-Decision Making Rights</a:t>
            </a:r>
          </a:p>
          <a:p>
            <a:pPr>
              <a:buFont typeface="Arial" panose="020B0604020202020204" pitchFamily="34" charset="0"/>
              <a:buChar char="•"/>
            </a:pPr>
            <a:r>
              <a:rPr lang="en-US" sz="2800" dirty="0">
                <a:latin typeface="Arial" panose="020B0604020202020204" pitchFamily="34" charset="0"/>
                <a:cs typeface="Arial" panose="020B0604020202020204" pitchFamily="34" charset="0"/>
              </a:rPr>
              <a:t> Guardian Ad Litem</a:t>
            </a:r>
          </a:p>
        </p:txBody>
      </p:sp>
    </p:spTree>
    <p:extLst>
      <p:ext uri="{BB962C8B-B14F-4D97-AF65-F5344CB8AC3E}">
        <p14:creationId xmlns:p14="http://schemas.microsoft.com/office/powerpoint/2010/main" val="18649719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CAD36-B1AA-1ABD-9E29-F8BEEFBE51CA}"/>
              </a:ext>
            </a:extLst>
          </p:cNvPr>
          <p:cNvSpPr>
            <a:spLocks noGrp="1"/>
          </p:cNvSpPr>
          <p:nvPr>
            <p:ph type="title"/>
          </p:nvPr>
        </p:nvSpPr>
        <p:spPr/>
        <p:txBody>
          <a:bodyPr/>
          <a:lstStyle/>
          <a:p>
            <a:pPr algn="ctr"/>
            <a:r>
              <a:rPr lang="en-US" dirty="0"/>
              <a:t>Questions?</a:t>
            </a:r>
          </a:p>
        </p:txBody>
      </p:sp>
      <p:sp>
        <p:nvSpPr>
          <p:cNvPr id="3" name="Content Placeholder 2">
            <a:extLst>
              <a:ext uri="{FF2B5EF4-FFF2-40B4-BE49-F238E27FC236}">
                <a16:creationId xmlns:a16="http://schemas.microsoft.com/office/drawing/2014/main" id="{B54AA4B6-4549-EACF-8D29-5BE76B9C2BDB}"/>
              </a:ext>
            </a:extLst>
          </p:cNvPr>
          <p:cNvSpPr>
            <a:spLocks noGrp="1"/>
          </p:cNvSpPr>
          <p:nvPr>
            <p:ph idx="1"/>
          </p:nvPr>
        </p:nvSpPr>
        <p:spPr/>
        <p:txBody>
          <a:bodyPr>
            <a:normAutofit/>
          </a:bodyPr>
          <a:lstStyle/>
          <a:p>
            <a:endParaRPr lang="en-US" dirty="0"/>
          </a:p>
          <a:p>
            <a:r>
              <a:rPr lang="en-US" sz="2800" u="sng" dirty="0">
                <a:latin typeface="Arial" panose="020B0604020202020204" pitchFamily="34" charset="0"/>
                <a:cs typeface="Arial" panose="020B0604020202020204" pitchFamily="34" charset="0"/>
              </a:rPr>
              <a:t>Office of Clients’ Rights Advocacy</a:t>
            </a:r>
          </a:p>
          <a:p>
            <a:r>
              <a:rPr lang="en-US" sz="2800" dirty="0">
                <a:latin typeface="Arial" panose="020B0604020202020204" pitchFamily="34" charset="0"/>
                <a:cs typeface="Arial" panose="020B0604020202020204" pitchFamily="34" charset="0"/>
              </a:rPr>
              <a:t>Clifford Black (he/him), CRA</a:t>
            </a:r>
          </a:p>
          <a:p>
            <a:r>
              <a:rPr lang="en-US" sz="2800" dirty="0">
                <a:latin typeface="Arial" panose="020B0604020202020204" pitchFamily="34" charset="0"/>
                <a:cs typeface="Arial" panose="020B0604020202020204" pitchFamily="34" charset="0"/>
              </a:rPr>
              <a:t>Crysalyn Miranda (she/they), ACRA</a:t>
            </a:r>
          </a:p>
          <a:p>
            <a:r>
              <a:rPr lang="en-US" sz="2800" dirty="0">
                <a:latin typeface="Arial" panose="020B0604020202020204" pitchFamily="34" charset="0"/>
                <a:cs typeface="Arial" panose="020B0604020202020204" pitchFamily="34" charset="0"/>
              </a:rPr>
              <a:t>Office Email: </a:t>
            </a:r>
            <a:r>
              <a:rPr lang="en-US" sz="2800" dirty="0">
                <a:latin typeface="Arial" panose="020B0604020202020204" pitchFamily="34" charset="0"/>
                <a:cs typeface="Arial" panose="020B0604020202020204" pitchFamily="34" charset="0"/>
                <a:hlinkClick r:id="rId3"/>
              </a:rPr>
              <a:t>OCRA.RCRC@disabilityrightsca.org</a:t>
            </a:r>
            <a:r>
              <a:rPr lang="en-US" sz="2800" dirty="0">
                <a:latin typeface="Arial" panose="020B0604020202020204" pitchFamily="34" charset="0"/>
                <a:cs typeface="Arial" panose="020B0604020202020204" pitchFamily="34" charset="0"/>
              </a:rPr>
              <a:t> </a:t>
            </a:r>
          </a:p>
          <a:p>
            <a:r>
              <a:rPr lang="en-US" sz="2800" dirty="0">
                <a:latin typeface="Arial" panose="020B0604020202020204" pitchFamily="34" charset="0"/>
                <a:cs typeface="Arial" panose="020B0604020202020204" pitchFamily="34" charset="0"/>
              </a:rPr>
              <a:t>Phone: 707-268-1388</a:t>
            </a:r>
          </a:p>
          <a:p>
            <a:pPr algn="ct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8183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063F6-D322-9680-94B2-32103F3EBCFD}"/>
              </a:ext>
            </a:extLst>
          </p:cNvPr>
          <p:cNvSpPr>
            <a:spLocks noGrp="1"/>
          </p:cNvSpPr>
          <p:nvPr>
            <p:ph type="ctrTitle"/>
          </p:nvPr>
        </p:nvSpPr>
        <p:spPr/>
        <p:txBody>
          <a:bodyPr/>
          <a:lstStyle/>
          <a:p>
            <a:pPr algn="ctr"/>
            <a:r>
              <a:rPr lang="en-US" dirty="0">
                <a:latin typeface="Arial" panose="020B0604020202020204" pitchFamily="34" charset="0"/>
                <a:cs typeface="Arial" panose="020B0604020202020204" pitchFamily="34" charset="0"/>
              </a:rPr>
              <a:t>Supported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Decision-Making</a:t>
            </a:r>
          </a:p>
        </p:txBody>
      </p:sp>
      <p:sp>
        <p:nvSpPr>
          <p:cNvPr id="3" name="Subtitle 2">
            <a:extLst>
              <a:ext uri="{FF2B5EF4-FFF2-40B4-BE49-F238E27FC236}">
                <a16:creationId xmlns:a16="http://schemas.microsoft.com/office/drawing/2014/main" id="{2B57B5BE-AD03-8679-0EA9-43CD583932CB}"/>
              </a:ext>
            </a:extLst>
          </p:cNvPr>
          <p:cNvSpPr>
            <a:spLocks noGrp="1"/>
          </p:cNvSpPr>
          <p:nvPr>
            <p:ph type="subTitle" idx="1"/>
          </p:nvPr>
        </p:nvSpPr>
        <p:spPr/>
        <p:txBody>
          <a:bodyPr>
            <a:noAutofit/>
          </a:bodyPr>
          <a:lstStyle/>
          <a:p>
            <a:endParaRPr lang="en-US" sz="4000" dirty="0"/>
          </a:p>
        </p:txBody>
      </p:sp>
    </p:spTree>
    <p:extLst>
      <p:ext uri="{BB962C8B-B14F-4D97-AF65-F5344CB8AC3E}">
        <p14:creationId xmlns:p14="http://schemas.microsoft.com/office/powerpoint/2010/main" val="3096481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740A4-E4A8-85F0-CD5A-5441741B4D7A}"/>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Purpose of Supported Decision-Making (SDM)</a:t>
            </a:r>
          </a:p>
        </p:txBody>
      </p:sp>
      <p:sp>
        <p:nvSpPr>
          <p:cNvPr id="3" name="Content Placeholder 2">
            <a:extLst>
              <a:ext uri="{FF2B5EF4-FFF2-40B4-BE49-F238E27FC236}">
                <a16:creationId xmlns:a16="http://schemas.microsoft.com/office/drawing/2014/main" id="{6B8059D8-D686-6AC8-9E95-09E56320ACDC}"/>
              </a:ext>
            </a:extLst>
          </p:cNvPr>
          <p:cNvSpPr>
            <a:spLocks noGrp="1"/>
          </p:cNvSpPr>
          <p:nvPr>
            <p:ph idx="1"/>
          </p:nvPr>
        </p:nvSpPr>
        <p:spPr/>
        <p:txBody>
          <a:bodyPr/>
          <a:lstStyle/>
          <a:p>
            <a:pPr marL="0" marR="0" lvl="0" indent="0" algn="l" defTabSz="914400" rtl="0" eaLnBrk="1" fontAlgn="auto" latinLnBrk="0" hangingPunct="1">
              <a:lnSpc>
                <a:spcPct val="90000"/>
              </a:lnSpc>
              <a:spcBef>
                <a:spcPts val="1200"/>
              </a:spcBef>
              <a:spcAft>
                <a:spcPts val="200"/>
              </a:spcAft>
              <a:buClr>
                <a:srgbClr val="0070C0"/>
              </a:buClr>
              <a:buSzPct val="100000"/>
              <a:buFont typeface="Calibri" panose="020F0502020204030204" pitchFamily="34" charset="0"/>
              <a:buNone/>
              <a:tabLst/>
              <a:defRPr/>
            </a:pPr>
            <a:endParaRPr kumimoji="0" lang="en-US" sz="28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endParaRPr>
          </a:p>
          <a:p>
            <a:pPr>
              <a:buClr>
                <a:srgbClr val="0070C0"/>
              </a:buClr>
              <a:buFont typeface="Arial" panose="020B0604020202020204" pitchFamily="34" charset="0"/>
              <a:buChar char="•"/>
              <a:defRPr/>
            </a:pPr>
            <a:r>
              <a:rPr lang="en-US" sz="2800" dirty="0">
                <a:solidFill>
                  <a:prstClr val="black">
                    <a:lumMod val="75000"/>
                    <a:lumOff val="25000"/>
                  </a:prstClr>
                </a:solidFill>
                <a:latin typeface="Arial" panose="020B0604020202020204" pitchFamily="34" charset="0"/>
                <a:cs typeface="Arial" panose="020B0604020202020204" pitchFamily="34" charset="0"/>
              </a:rPr>
              <a:t>SDM increases your independence</a:t>
            </a:r>
          </a:p>
          <a:p>
            <a:pPr>
              <a:buClr>
                <a:srgbClr val="0070C0"/>
              </a:buClr>
              <a:buFont typeface="Arial" panose="020B0604020202020204" pitchFamily="34" charset="0"/>
              <a:buChar char="•"/>
              <a:defRPr/>
            </a:pPr>
            <a:r>
              <a:rPr lang="en-US" sz="2800" dirty="0">
                <a:solidFill>
                  <a:prstClr val="black">
                    <a:lumMod val="75000"/>
                    <a:lumOff val="25000"/>
                  </a:prstClr>
                </a:solidFill>
                <a:latin typeface="Arial" panose="020B0604020202020204" pitchFamily="34" charset="0"/>
                <a:cs typeface="Arial" panose="020B0604020202020204" pitchFamily="34" charset="0"/>
              </a:rPr>
              <a:t>It gives you the power to make your own decisions.</a:t>
            </a:r>
          </a:p>
          <a:p>
            <a:pPr>
              <a:buClr>
                <a:srgbClr val="0070C0"/>
              </a:buClr>
              <a:buFont typeface="Arial" panose="020B0604020202020204" pitchFamily="34" charset="0"/>
              <a:buChar char="•"/>
              <a:defRPr/>
            </a:pPr>
            <a:r>
              <a:rPr lang="en-US" sz="2800" dirty="0">
                <a:solidFill>
                  <a:prstClr val="black">
                    <a:lumMod val="75000"/>
                    <a:lumOff val="25000"/>
                  </a:prstClr>
                </a:solidFill>
                <a:latin typeface="Arial" panose="020B0604020202020204" pitchFamily="34" charset="0"/>
                <a:cs typeface="Arial" panose="020B0604020202020204" pitchFamily="34" charset="0"/>
              </a:rPr>
              <a:t>SDM is an alternative to conservatorship.</a:t>
            </a:r>
          </a:p>
          <a:p>
            <a:pPr marL="91440" marR="0" lvl="0" indent="-91440" algn="l" defTabSz="914400" rtl="0" eaLnBrk="1" fontAlgn="auto" latinLnBrk="0" hangingPunct="1">
              <a:lnSpc>
                <a:spcPct val="90000"/>
              </a:lnSpc>
              <a:spcBef>
                <a:spcPts val="1200"/>
              </a:spcBef>
              <a:spcAft>
                <a:spcPts val="200"/>
              </a:spcAft>
              <a:buClr>
                <a:srgbClr val="0070C0"/>
              </a:buClr>
              <a:buSzPct val="100000"/>
              <a:buFont typeface="Arial" panose="020B0604020202020204" pitchFamily="34" charset="0"/>
              <a:buChar char="•"/>
              <a:tabLst/>
              <a:defRPr/>
            </a:pPr>
            <a:r>
              <a:rPr lang="en-US" sz="2800" dirty="0">
                <a:solidFill>
                  <a:prstClr val="black">
                    <a:lumMod val="75000"/>
                    <a:lumOff val="25000"/>
                  </a:prstClr>
                </a:solidFill>
                <a:latin typeface="Arial" panose="020B0604020202020204" pitchFamily="34" charset="0"/>
                <a:cs typeface="Arial" panose="020B0604020202020204" pitchFamily="34" charset="0"/>
              </a:rPr>
              <a:t>You can name supporters that you want to help you make decisions in a formal SDM agreement</a:t>
            </a:r>
            <a:endParaRPr kumimoji="0" lang="en-US" sz="28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169027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A535A-C4FB-8270-0C64-FC26618A30DA}"/>
              </a:ext>
            </a:extLst>
          </p:cNvPr>
          <p:cNvSpPr>
            <a:spLocks noGrp="1"/>
          </p:cNvSpPr>
          <p:nvPr>
            <p:ph type="title"/>
          </p:nvPr>
        </p:nvSpPr>
        <p:spPr/>
        <p:txBody>
          <a:bodyPr/>
          <a:lstStyle/>
          <a:p>
            <a:r>
              <a:rPr lang="en-US" dirty="0">
                <a:solidFill>
                  <a:schemeClr val="tx1"/>
                </a:solidFill>
                <a:latin typeface="Arial" panose="020B0604020202020204" pitchFamily="34" charset="0"/>
                <a:cs typeface="Arial" panose="020B0604020202020204" pitchFamily="34" charset="0"/>
              </a:rPr>
              <a:t>Who can create a SDM Agreement?</a:t>
            </a:r>
            <a:endParaRPr lang="en-US" dirty="0"/>
          </a:p>
        </p:txBody>
      </p:sp>
      <p:sp>
        <p:nvSpPr>
          <p:cNvPr id="3" name="Content Placeholder 2">
            <a:extLst>
              <a:ext uri="{FF2B5EF4-FFF2-40B4-BE49-F238E27FC236}">
                <a16:creationId xmlns:a16="http://schemas.microsoft.com/office/drawing/2014/main" id="{A81D8A39-E2E8-2075-2A9A-3103C355E95E}"/>
              </a:ext>
            </a:extLst>
          </p:cNvPr>
          <p:cNvSpPr>
            <a:spLocks noGrp="1"/>
          </p:cNvSpPr>
          <p:nvPr>
            <p:ph idx="1"/>
          </p:nvPr>
        </p:nvSpPr>
        <p:spPr/>
        <p:txBody>
          <a:bodyPr>
            <a:normAutofit/>
          </a:bodyPr>
          <a:lstStyle/>
          <a:p>
            <a:pPr marL="91440" marR="0" lvl="0" indent="-91440" algn="l" defTabSz="914400" rtl="0" eaLnBrk="1" fontAlgn="auto" latinLnBrk="0" hangingPunct="1">
              <a:lnSpc>
                <a:spcPct val="90000"/>
              </a:lnSpc>
              <a:spcBef>
                <a:spcPts val="1200"/>
              </a:spcBef>
              <a:spcAft>
                <a:spcPts val="200"/>
              </a:spcAft>
              <a:buClr>
                <a:srgbClr val="0070C0"/>
              </a:buClr>
              <a:buSzPct val="100000"/>
              <a:buFont typeface="Calibri" panose="020F0502020204030204" pitchFamily="34" charset="0"/>
              <a:buChar char=" "/>
              <a:tabLst/>
              <a:defRPr/>
            </a:pPr>
            <a:endParaRPr kumimoji="0" lang="en-US" sz="28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endParaRPr>
          </a:p>
          <a:p>
            <a:pPr marL="91440" marR="0" lvl="0" indent="-91440" algn="l" defTabSz="914400" rtl="0" eaLnBrk="1" fontAlgn="auto" latinLnBrk="0" hangingPunct="1">
              <a:lnSpc>
                <a:spcPct val="90000"/>
              </a:lnSpc>
              <a:spcBef>
                <a:spcPts val="1200"/>
              </a:spcBef>
              <a:spcAft>
                <a:spcPts val="200"/>
              </a:spcAft>
              <a:buClr>
                <a:srgbClr val="0070C0"/>
              </a:buClr>
              <a:buSzPct val="100000"/>
              <a:buFont typeface="Calibri" panose="020F0502020204030204" pitchFamily="34" charset="0"/>
              <a:buChar char=" "/>
              <a:tabLst/>
              <a:defRPr/>
            </a:pPr>
            <a:r>
              <a:rPr kumimoji="0" lang="en-US" sz="28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Any person 18 years or older who has the “capacity” to make decisions.</a:t>
            </a:r>
          </a:p>
          <a:p>
            <a:pPr marL="91440" marR="0" lvl="0" indent="-91440" algn="l" defTabSz="914400" rtl="0" eaLnBrk="1" fontAlgn="auto" latinLnBrk="0" hangingPunct="1">
              <a:lnSpc>
                <a:spcPct val="90000"/>
              </a:lnSpc>
              <a:spcBef>
                <a:spcPts val="1200"/>
              </a:spcBef>
              <a:spcAft>
                <a:spcPts val="200"/>
              </a:spcAft>
              <a:buClr>
                <a:srgbClr val="0070C0"/>
              </a:buClr>
              <a:buSzPct val="100000"/>
              <a:buFont typeface="Calibri" panose="020F0502020204030204" pitchFamily="34" charset="0"/>
              <a:buChar char=" "/>
              <a:tabLst/>
              <a:defRPr/>
            </a:pPr>
            <a:endParaRPr kumimoji="0" lang="en-US" sz="28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endParaRPr>
          </a:p>
          <a:p>
            <a:pPr marL="91440" marR="0" lvl="0" indent="-91440" algn="l" defTabSz="914400" rtl="0" eaLnBrk="1" fontAlgn="auto" latinLnBrk="0" hangingPunct="1">
              <a:lnSpc>
                <a:spcPct val="90000"/>
              </a:lnSpc>
              <a:spcBef>
                <a:spcPts val="1200"/>
              </a:spcBef>
              <a:spcAft>
                <a:spcPts val="200"/>
              </a:spcAft>
              <a:buClr>
                <a:srgbClr val="0070C0"/>
              </a:buClr>
              <a:buSzPct val="100000"/>
              <a:buFont typeface="Calibri" panose="020F0502020204030204" pitchFamily="34" charset="0"/>
              <a:buChar char=" "/>
              <a:tabLst/>
              <a:defRPr/>
            </a:pPr>
            <a:r>
              <a:rPr kumimoji="0" lang="en-US" sz="28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Capacity – in this document, “capacity” refers to your ability to understand, make, and communicate your own decisions.</a:t>
            </a:r>
            <a:endParaRPr kumimoji="0" lang="en-US" sz="44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81739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EEA35-75F5-B5E7-D34E-80D86CA03E33}"/>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Supporters</a:t>
            </a:r>
          </a:p>
        </p:txBody>
      </p:sp>
      <p:sp>
        <p:nvSpPr>
          <p:cNvPr id="3" name="Content Placeholder 2">
            <a:extLst>
              <a:ext uri="{FF2B5EF4-FFF2-40B4-BE49-F238E27FC236}">
                <a16:creationId xmlns:a16="http://schemas.microsoft.com/office/drawing/2014/main" id="{3D90DAEC-0313-A0DA-7CB9-5A82164AF038}"/>
              </a:ext>
            </a:extLst>
          </p:cNvPr>
          <p:cNvSpPr>
            <a:spLocks noGrp="1"/>
          </p:cNvSpPr>
          <p:nvPr>
            <p:ph idx="1"/>
          </p:nvPr>
        </p:nvSpPr>
        <p:spPr/>
        <p:txBody>
          <a:bodyPr>
            <a:normAutofit lnSpcReduction="10000"/>
          </a:bodyPr>
          <a:lstStyle/>
          <a:p>
            <a:r>
              <a:rPr lang="en-US" sz="2800" dirty="0">
                <a:latin typeface="Arial" panose="020B0604020202020204" pitchFamily="34" charset="0"/>
                <a:cs typeface="Arial" panose="020B0604020202020204" pitchFamily="34" charset="0"/>
              </a:rPr>
              <a:t>Supporters are t</a:t>
            </a:r>
            <a:r>
              <a:rPr lang="en-US" sz="2800" dirty="0">
                <a:solidFill>
                  <a:prstClr val="black">
                    <a:lumMod val="75000"/>
                    <a:lumOff val="25000"/>
                  </a:prstClr>
                </a:solidFill>
                <a:latin typeface="Arial" panose="020B0604020202020204" pitchFamily="34" charset="0"/>
                <a:cs typeface="Arial" panose="020B0604020202020204" pitchFamily="34" charset="0"/>
              </a:rPr>
              <a:t>rusted friends, family, and professionals you want to help you make decisions.</a:t>
            </a:r>
          </a:p>
          <a:p>
            <a:endParaRPr lang="en-US" sz="2800" dirty="0">
              <a:solidFill>
                <a:prstClr val="black">
                  <a:lumMod val="75000"/>
                  <a:lumOff val="25000"/>
                </a:prstClr>
              </a:solidFill>
              <a:latin typeface="Arial" panose="020B0604020202020204" pitchFamily="34" charset="0"/>
              <a:cs typeface="Arial" panose="020B0604020202020204" pitchFamily="34" charset="0"/>
            </a:endParaRPr>
          </a:p>
          <a:p>
            <a:r>
              <a:rPr lang="en-US" sz="2800" u="sng" dirty="0">
                <a:solidFill>
                  <a:prstClr val="black">
                    <a:lumMod val="75000"/>
                    <a:lumOff val="25000"/>
                  </a:prstClr>
                </a:solidFill>
                <a:latin typeface="Arial" panose="020B0604020202020204" pitchFamily="34" charset="0"/>
                <a:cs typeface="Arial" panose="020B0604020202020204" pitchFamily="34" charset="0"/>
              </a:rPr>
              <a:t>Examples: </a:t>
            </a:r>
          </a:p>
          <a:p>
            <a:pPr lvl="1" indent="-91440">
              <a:spcBef>
                <a:spcPts val="1200"/>
              </a:spcBef>
              <a:spcAft>
                <a:spcPts val="200"/>
              </a:spcAft>
              <a:buClr>
                <a:srgbClr val="0070C0"/>
              </a:buClr>
              <a:buSzPct val="100000"/>
              <a:buFont typeface="Arial" panose="020B0604020202020204" pitchFamily="34" charset="0"/>
              <a:buChar char="•"/>
              <a:defRPr/>
            </a:pPr>
            <a:r>
              <a:rPr lang="en-US" sz="2800" dirty="0">
                <a:solidFill>
                  <a:prstClr val="black">
                    <a:lumMod val="75000"/>
                    <a:lumOff val="25000"/>
                  </a:prstClr>
                </a:solidFill>
                <a:latin typeface="Arial" panose="020B0604020202020204" pitchFamily="34" charset="0"/>
                <a:cs typeface="Arial" panose="020B0604020202020204" pitchFamily="34" charset="0"/>
              </a:rPr>
              <a:t>Parents</a:t>
            </a:r>
            <a:endParaRPr kumimoji="0" lang="en-US" sz="28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endParaRPr>
          </a:p>
          <a:p>
            <a:pPr lvl="1" indent="-91440">
              <a:spcBef>
                <a:spcPts val="1200"/>
              </a:spcBef>
              <a:spcAft>
                <a:spcPts val="200"/>
              </a:spcAft>
              <a:buClr>
                <a:srgbClr val="0070C0"/>
              </a:buClr>
              <a:buSzPct val="100000"/>
              <a:buFont typeface="Arial" panose="020B0604020202020204" pitchFamily="34" charset="0"/>
              <a:buChar char="•"/>
              <a:defRPr/>
            </a:pPr>
            <a:r>
              <a:rPr kumimoji="0" lang="en-US" sz="28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Siblings</a:t>
            </a:r>
          </a:p>
          <a:p>
            <a:pPr lvl="1" indent="-91440">
              <a:spcBef>
                <a:spcPts val="1200"/>
              </a:spcBef>
              <a:spcAft>
                <a:spcPts val="200"/>
              </a:spcAft>
              <a:buClr>
                <a:srgbClr val="0070C0"/>
              </a:buClr>
              <a:buSzPct val="100000"/>
              <a:buFont typeface="Arial" panose="020B0604020202020204" pitchFamily="34" charset="0"/>
              <a:buChar char="•"/>
              <a:defRPr/>
            </a:pPr>
            <a:r>
              <a:rPr kumimoji="0" lang="en-US" sz="28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Best Friend</a:t>
            </a:r>
          </a:p>
          <a:p>
            <a:pPr lvl="1" indent="-91440">
              <a:spcBef>
                <a:spcPts val="1200"/>
              </a:spcBef>
              <a:spcAft>
                <a:spcPts val="200"/>
              </a:spcAft>
              <a:buClr>
                <a:srgbClr val="0070C0"/>
              </a:buClr>
              <a:buSzPct val="100000"/>
              <a:buFont typeface="Arial" panose="020B0604020202020204" pitchFamily="34" charset="0"/>
              <a:buChar char="•"/>
              <a:defRPr/>
            </a:pPr>
            <a:r>
              <a:rPr kumimoji="0" lang="en-US" sz="28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Support workers</a:t>
            </a:r>
          </a:p>
          <a:p>
            <a:endParaRPr lang="en-US" sz="2000" dirty="0">
              <a:solidFill>
                <a:prstClr val="black">
                  <a:lumMod val="75000"/>
                  <a:lumOff val="25000"/>
                </a:prstClr>
              </a:solidFill>
              <a:latin typeface="Arial" panose="020B0604020202020204" pitchFamily="34" charset="0"/>
              <a:cs typeface="Arial" panose="020B0604020202020204" pitchFamily="34" charset="0"/>
            </a:endParaRPr>
          </a:p>
          <a:p>
            <a:endParaRPr lang="en-US" sz="2000" dirty="0">
              <a:solidFill>
                <a:prstClr val="black">
                  <a:lumMod val="75000"/>
                  <a:lumOff val="25000"/>
                </a:prst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3401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B0BD5-4D8C-52E8-7AC5-03C493E29610}"/>
              </a:ext>
            </a:extLst>
          </p:cNvPr>
          <p:cNvSpPr>
            <a:spLocks noGrp="1"/>
          </p:cNvSpPr>
          <p:nvPr>
            <p:ph type="title"/>
          </p:nvPr>
        </p:nvSpPr>
        <p:spPr/>
        <p:txBody>
          <a:bodyPr/>
          <a:lstStyle/>
          <a:p>
            <a:r>
              <a:rPr kumimoji="0" lang="en-US" sz="4800" b="0" i="0" u="none" strike="noStrike" kern="1200" cap="none" spc="-50" normalizeH="0" baseline="0" noProof="0" dirty="0">
                <a:ln>
                  <a:noFill/>
                </a:ln>
                <a:solidFill>
                  <a:prstClr val="black">
                    <a:lumMod val="75000"/>
                    <a:lumOff val="25000"/>
                  </a:prstClr>
                </a:solidFill>
                <a:effectLst/>
                <a:uLnTx/>
                <a:uFillTx/>
                <a:latin typeface="Arial" panose="020B0604020202020204" pitchFamily="34" charset="0"/>
                <a:ea typeface="+mj-ea"/>
                <a:cs typeface="Arial" panose="020B0604020202020204" pitchFamily="34" charset="0"/>
              </a:rPr>
              <a:t>How does a SDM Agreement become official?</a:t>
            </a:r>
            <a:endParaRPr lang="en-US" dirty="0"/>
          </a:p>
        </p:txBody>
      </p:sp>
      <p:sp>
        <p:nvSpPr>
          <p:cNvPr id="3" name="Content Placeholder 2">
            <a:extLst>
              <a:ext uri="{FF2B5EF4-FFF2-40B4-BE49-F238E27FC236}">
                <a16:creationId xmlns:a16="http://schemas.microsoft.com/office/drawing/2014/main" id="{1CBD86F4-A01A-A9A3-3504-D9A4081AB7A9}"/>
              </a:ext>
            </a:extLst>
          </p:cNvPr>
          <p:cNvSpPr>
            <a:spLocks noGrp="1"/>
          </p:cNvSpPr>
          <p:nvPr>
            <p:ph idx="1"/>
          </p:nvPr>
        </p:nvSpPr>
        <p:spPr/>
        <p:txBody>
          <a:bodyPr>
            <a:normAutofit/>
          </a:bodyPr>
          <a:lstStyle/>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Your SDM Agreement must be in writing if you want others to recognize the SDM Agreement. </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There are specific things your written agreement needs to have to be official. </a:t>
            </a:r>
          </a:p>
          <a:p>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4652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408BA-EA05-3943-E976-0D7DBA52A6ED}"/>
              </a:ext>
            </a:extLst>
          </p:cNvPr>
          <p:cNvSpPr>
            <a:spLocks noGrp="1"/>
          </p:cNvSpPr>
          <p:nvPr>
            <p:ph type="title"/>
          </p:nvPr>
        </p:nvSpPr>
        <p:spPr/>
        <p:txBody>
          <a:bodyPr/>
          <a:lstStyle/>
          <a:p>
            <a:r>
              <a:rPr kumimoji="0" lang="en-US" sz="4800" b="0" i="0" u="none" strike="noStrike" kern="1200" cap="none" spc="-50" normalizeH="0" baseline="0" noProof="0" dirty="0">
                <a:ln>
                  <a:noFill/>
                </a:ln>
                <a:solidFill>
                  <a:prstClr val="black">
                    <a:lumMod val="75000"/>
                    <a:lumOff val="25000"/>
                  </a:prstClr>
                </a:solidFill>
                <a:effectLst/>
                <a:uLnTx/>
                <a:uFillTx/>
                <a:latin typeface="Arial" panose="020B0604020202020204" pitchFamily="34" charset="0"/>
                <a:ea typeface="+mj-ea"/>
                <a:cs typeface="Arial" panose="020B0604020202020204" pitchFamily="34" charset="0"/>
              </a:rPr>
              <a:t>Written SDM Agreement Requirements</a:t>
            </a:r>
            <a:endParaRPr lang="en-US" dirty="0"/>
          </a:p>
        </p:txBody>
      </p:sp>
      <p:sp>
        <p:nvSpPr>
          <p:cNvPr id="3" name="Content Placeholder 2">
            <a:extLst>
              <a:ext uri="{FF2B5EF4-FFF2-40B4-BE49-F238E27FC236}">
                <a16:creationId xmlns:a16="http://schemas.microsoft.com/office/drawing/2014/main" id="{CAFC2422-7B74-05F1-0109-E7DE6D36B5D8}"/>
              </a:ext>
            </a:extLst>
          </p:cNvPr>
          <p:cNvSpPr>
            <a:spLocks noGrp="1"/>
          </p:cNvSpPr>
          <p:nvPr>
            <p:ph idx="1"/>
          </p:nvPr>
        </p:nvSpPr>
        <p:spPr/>
        <p:txBody>
          <a:bodyPr>
            <a:normAutofit fontScale="55000" lnSpcReduction="20000"/>
          </a:bodyPr>
          <a:lstStyle/>
          <a:p>
            <a:pPr marL="91440" marR="0" lvl="0" indent="-91440" algn="l" defTabSz="914400" rtl="0" eaLnBrk="1" fontAlgn="auto" latinLnBrk="0" hangingPunct="1">
              <a:lnSpc>
                <a:spcPct val="90000"/>
              </a:lnSpc>
              <a:spcBef>
                <a:spcPts val="1200"/>
              </a:spcBef>
              <a:spcAft>
                <a:spcPts val="200"/>
              </a:spcAft>
              <a:buClr>
                <a:srgbClr val="0070C0"/>
              </a:buClr>
              <a:buSzPct val="100000"/>
              <a:buFont typeface="Arial" panose="020B0604020202020204" pitchFamily="34" charset="0"/>
              <a:buChar char="•"/>
              <a:tabLst/>
              <a:defRPr/>
            </a:pPr>
            <a:r>
              <a:rPr kumimoji="0" lang="en-US" sz="40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Include</a:t>
            </a:r>
          </a:p>
          <a:p>
            <a:pPr lvl="1" indent="-91440">
              <a:spcBef>
                <a:spcPts val="1200"/>
              </a:spcBef>
              <a:spcAft>
                <a:spcPts val="200"/>
              </a:spcAft>
              <a:buClr>
                <a:srgbClr val="0070C0"/>
              </a:buClr>
              <a:buSzPct val="100000"/>
              <a:buFont typeface="Arial" panose="020B0604020202020204" pitchFamily="34" charset="0"/>
              <a:buChar char="•"/>
              <a:defRPr/>
            </a:pPr>
            <a:r>
              <a:rPr lang="en-US" sz="4000" dirty="0">
                <a:solidFill>
                  <a:prstClr val="black">
                    <a:lumMod val="75000"/>
                    <a:lumOff val="25000"/>
                  </a:prstClr>
                </a:solidFill>
                <a:latin typeface="Arial" panose="020B0604020202020204" pitchFamily="34" charset="0"/>
                <a:cs typeface="Arial" panose="020B0604020202020204" pitchFamily="34" charset="0"/>
              </a:rPr>
              <a:t>What you want support with</a:t>
            </a:r>
          </a:p>
          <a:p>
            <a:pPr lvl="1" indent="-91440">
              <a:spcBef>
                <a:spcPts val="1200"/>
              </a:spcBef>
              <a:spcAft>
                <a:spcPts val="200"/>
              </a:spcAft>
              <a:buClr>
                <a:srgbClr val="0070C0"/>
              </a:buClr>
              <a:buSzPct val="100000"/>
              <a:buFont typeface="Arial" panose="020B0604020202020204" pitchFamily="34" charset="0"/>
              <a:buChar char="•"/>
              <a:defRPr/>
            </a:pPr>
            <a:r>
              <a:rPr kumimoji="0" lang="en-US" sz="40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What each supporter agrees to help you with</a:t>
            </a:r>
          </a:p>
          <a:p>
            <a:pPr lvl="1" indent="-91440">
              <a:spcBef>
                <a:spcPts val="1200"/>
              </a:spcBef>
              <a:spcAft>
                <a:spcPts val="200"/>
              </a:spcAft>
              <a:buClr>
                <a:srgbClr val="0070C0"/>
              </a:buClr>
              <a:buSzPct val="100000"/>
              <a:buFont typeface="Arial" panose="020B0604020202020204" pitchFamily="34" charset="0"/>
              <a:buChar char="•"/>
              <a:defRPr/>
            </a:pPr>
            <a:r>
              <a:rPr lang="en-US" sz="4000" dirty="0">
                <a:solidFill>
                  <a:prstClr val="black">
                    <a:lumMod val="75000"/>
                    <a:lumOff val="25000"/>
                  </a:prstClr>
                </a:solidFill>
                <a:latin typeface="Arial" panose="020B0604020202020204" pitchFamily="34" charset="0"/>
                <a:cs typeface="Arial" panose="020B0604020202020204" pitchFamily="34" charset="0"/>
              </a:rPr>
              <a:t>Supporters agree to their responsibilities</a:t>
            </a:r>
          </a:p>
          <a:p>
            <a:pPr lvl="1" indent="-91440">
              <a:spcBef>
                <a:spcPts val="1200"/>
              </a:spcBef>
              <a:spcAft>
                <a:spcPts val="200"/>
              </a:spcAft>
              <a:buClr>
                <a:srgbClr val="0070C0"/>
              </a:buClr>
              <a:buSzPct val="100000"/>
              <a:buFont typeface="Arial" panose="020B0604020202020204" pitchFamily="34" charset="0"/>
              <a:buChar char="•"/>
              <a:defRPr/>
            </a:pPr>
            <a:r>
              <a:rPr kumimoji="0" lang="en-US" sz="40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Information about your right to report abuse</a:t>
            </a:r>
          </a:p>
          <a:p>
            <a:pPr lvl="1" indent="-91440">
              <a:spcBef>
                <a:spcPts val="1200"/>
              </a:spcBef>
              <a:spcAft>
                <a:spcPts val="200"/>
              </a:spcAft>
              <a:buClr>
                <a:srgbClr val="0070C0"/>
              </a:buClr>
              <a:buSzPct val="100000"/>
              <a:buFont typeface="Arial" panose="020B0604020202020204" pitchFamily="34" charset="0"/>
              <a:buChar char="•"/>
              <a:defRPr/>
            </a:pPr>
            <a:r>
              <a:rPr kumimoji="0" lang="en-US" sz="40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Any other documents about decision-making</a:t>
            </a:r>
          </a:p>
          <a:p>
            <a:pPr marL="91440" marR="0" lvl="0" indent="-91440" algn="l" defTabSz="914400" rtl="0" eaLnBrk="1" fontAlgn="auto" latinLnBrk="0" hangingPunct="1">
              <a:lnSpc>
                <a:spcPct val="90000"/>
              </a:lnSpc>
              <a:spcBef>
                <a:spcPts val="1200"/>
              </a:spcBef>
              <a:spcAft>
                <a:spcPts val="200"/>
              </a:spcAft>
              <a:buClr>
                <a:srgbClr val="0070C0"/>
              </a:buClr>
              <a:buSzPct val="100000"/>
              <a:buFont typeface="Arial" panose="020B0604020202020204" pitchFamily="34" charset="0"/>
              <a:buChar char="•"/>
              <a:tabLst/>
              <a:defRPr/>
            </a:pPr>
            <a:r>
              <a:rPr kumimoji="0" lang="en-US" sz="40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In plain language</a:t>
            </a:r>
          </a:p>
          <a:p>
            <a:pPr marL="91440" marR="0" lvl="0" indent="-91440" algn="l" defTabSz="914400" rtl="0" eaLnBrk="1" fontAlgn="auto" latinLnBrk="0" hangingPunct="1">
              <a:lnSpc>
                <a:spcPct val="90000"/>
              </a:lnSpc>
              <a:spcBef>
                <a:spcPts val="1200"/>
              </a:spcBef>
              <a:spcAft>
                <a:spcPts val="200"/>
              </a:spcAft>
              <a:buClr>
                <a:srgbClr val="0070C0"/>
              </a:buClr>
              <a:buSzPct val="100000"/>
              <a:buFont typeface="Arial" panose="020B0604020202020204" pitchFamily="34" charset="0"/>
              <a:buChar char="•"/>
              <a:tabLst/>
              <a:defRPr/>
            </a:pPr>
            <a:r>
              <a:rPr kumimoji="0" lang="en-US" sz="40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Signed by you and your supporters in front of witnesses or notary public</a:t>
            </a:r>
          </a:p>
          <a:p>
            <a:pPr marL="91440" marR="0" lvl="0" indent="-91440" algn="l" defTabSz="914400" rtl="0" eaLnBrk="1" fontAlgn="auto" latinLnBrk="0" hangingPunct="1">
              <a:lnSpc>
                <a:spcPct val="90000"/>
              </a:lnSpc>
              <a:spcBef>
                <a:spcPts val="1200"/>
              </a:spcBef>
              <a:spcAft>
                <a:spcPts val="200"/>
              </a:spcAft>
              <a:buClr>
                <a:srgbClr val="0070C0"/>
              </a:buClr>
              <a:buSzPct val="100000"/>
              <a:buFont typeface="Arial" panose="020B0604020202020204" pitchFamily="34" charset="0"/>
              <a:buChar char="•"/>
              <a:tabLst/>
              <a:defRPr/>
            </a:pPr>
            <a:r>
              <a:rPr kumimoji="0" lang="en-US" sz="40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Reviewed every two (2) years</a:t>
            </a:r>
          </a:p>
          <a:p>
            <a:endParaRPr lang="en-US" dirty="0"/>
          </a:p>
        </p:txBody>
      </p:sp>
    </p:spTree>
    <p:extLst>
      <p:ext uri="{BB962C8B-B14F-4D97-AF65-F5344CB8AC3E}">
        <p14:creationId xmlns:p14="http://schemas.microsoft.com/office/powerpoint/2010/main" val="1230630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F3D24-11DE-C456-F180-613CF714A62D}"/>
              </a:ext>
            </a:extLst>
          </p:cNvPr>
          <p:cNvSpPr>
            <a:spLocks noGrp="1"/>
          </p:cNvSpPr>
          <p:nvPr>
            <p:ph type="ctrTitle"/>
          </p:nvPr>
        </p:nvSpPr>
        <p:spPr/>
        <p:txBody>
          <a:bodyPr>
            <a:normAutofit/>
          </a:bodyPr>
          <a:lstStyle/>
          <a:p>
            <a:r>
              <a:rPr lang="en-US" sz="7200" dirty="0">
                <a:latin typeface="Arial" panose="020B0604020202020204" pitchFamily="34" charset="0"/>
                <a:cs typeface="Arial" panose="020B0604020202020204" pitchFamily="34" charset="0"/>
              </a:rPr>
              <a:t>California Advance Health Care Directive </a:t>
            </a:r>
          </a:p>
        </p:txBody>
      </p:sp>
      <p:sp>
        <p:nvSpPr>
          <p:cNvPr id="3" name="Subtitle 2">
            <a:extLst>
              <a:ext uri="{FF2B5EF4-FFF2-40B4-BE49-F238E27FC236}">
                <a16:creationId xmlns:a16="http://schemas.microsoft.com/office/drawing/2014/main" id="{C5C29342-B2A3-88C4-EB89-1048D5430F0C}"/>
              </a:ext>
            </a:extLst>
          </p:cNvPr>
          <p:cNvSpPr>
            <a:spLocks noGrp="1"/>
          </p:cNvSpPr>
          <p:nvPr>
            <p:ph type="subTitle" idx="1"/>
          </p:nvPr>
        </p:nvSpPr>
        <p:spPr/>
        <p:txBody>
          <a:bodyPr>
            <a:normAutofit lnSpcReduction="10000"/>
          </a:bodyPr>
          <a:lstStyle/>
          <a:p>
            <a:r>
              <a:rPr lang="en-US" sz="4000" dirty="0"/>
              <a:t>Durable Power of Attorney for Medical Decision Making</a:t>
            </a:r>
          </a:p>
        </p:txBody>
      </p:sp>
    </p:spTree>
    <p:extLst>
      <p:ext uri="{BB962C8B-B14F-4D97-AF65-F5344CB8AC3E}">
        <p14:creationId xmlns:p14="http://schemas.microsoft.com/office/powerpoint/2010/main" val="3843483003"/>
      </p:ext>
    </p:extLst>
  </p:cSld>
  <p:clrMapOvr>
    <a:masterClrMapping/>
  </p:clrMapOvr>
</p:sld>
</file>

<file path=ppt/theme/theme1.xml><?xml version="1.0" encoding="utf-8"?>
<a:theme xmlns:a="http://schemas.openxmlformats.org/drawingml/2006/main" name="Retrospect">
  <a:themeElements>
    <a:clrScheme name="Custom 1">
      <a:dk1>
        <a:sysClr val="windowText" lastClr="000000"/>
      </a:dk1>
      <a:lt1>
        <a:sysClr val="window" lastClr="FFFFFF"/>
      </a:lt1>
      <a:dk2>
        <a:srgbClr val="344068"/>
      </a:dk2>
      <a:lt2>
        <a:srgbClr val="D9E0E6"/>
      </a:lt2>
      <a:accent1>
        <a:srgbClr val="0070C0"/>
      </a:accent1>
      <a:accent2>
        <a:srgbClr val="0070C0"/>
      </a:accent2>
      <a:accent3>
        <a:srgbClr val="0070C0"/>
      </a:accent3>
      <a:accent4>
        <a:srgbClr val="42BA97"/>
      </a:accent4>
      <a:accent5>
        <a:srgbClr val="3E8853"/>
      </a:accent5>
      <a:accent6>
        <a:srgbClr val="62A39F"/>
      </a:accent6>
      <a:hlink>
        <a:srgbClr val="6EAC1C"/>
      </a:hlink>
      <a:folHlink>
        <a:srgbClr val="B26B0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da904e60-4da2-44cb-aa28-27f725c67b47}" enabled="0" method="" siteId="{da904e60-4da2-44cb-aa28-27f725c67b47}" removed="1"/>
</clbl:labelList>
</file>

<file path=docProps/app.xml><?xml version="1.0" encoding="utf-8"?>
<Properties xmlns="http://schemas.openxmlformats.org/officeDocument/2006/extended-properties" xmlns:vt="http://schemas.openxmlformats.org/officeDocument/2006/docPropsVTypes">
  <Template>Retrospect</Template>
  <TotalTime>0</TotalTime>
  <Words>1039</Words>
  <Application>Microsoft Office PowerPoint</Application>
  <PresentationFormat>Widescreen</PresentationFormat>
  <Paragraphs>131</Paragraphs>
  <Slides>23</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Aptos</vt:lpstr>
      <vt:lpstr>Arial</vt:lpstr>
      <vt:lpstr>Calibri</vt:lpstr>
      <vt:lpstr>Retrospect</vt:lpstr>
      <vt:lpstr>Disclaimer</vt:lpstr>
      <vt:lpstr>Maintaining your Independence: Alternatives to Conservatorship</vt:lpstr>
      <vt:lpstr>Supported  Decision-Making</vt:lpstr>
      <vt:lpstr>Purpose of Supported Decision-Making (SDM)</vt:lpstr>
      <vt:lpstr>Who can create a SDM Agreement?</vt:lpstr>
      <vt:lpstr>Supporters</vt:lpstr>
      <vt:lpstr>How does a SDM Agreement become official?</vt:lpstr>
      <vt:lpstr>Written SDM Agreement Requirements</vt:lpstr>
      <vt:lpstr>California Advance Health Care Directive </vt:lpstr>
      <vt:lpstr>Advance Health Care Directive (AHCD)</vt:lpstr>
      <vt:lpstr>Who can fill out an Advance Directive?</vt:lpstr>
      <vt:lpstr>Individual Healthcare Instructions</vt:lpstr>
      <vt:lpstr>Healthcare Agents</vt:lpstr>
      <vt:lpstr>Healthcare Agents Continued</vt:lpstr>
      <vt:lpstr>How does an Advance Directive become official?</vt:lpstr>
      <vt:lpstr>Witness Requirements</vt:lpstr>
      <vt:lpstr>Who Should Have a copy of the Advance Directive?</vt:lpstr>
      <vt:lpstr>What happens when a person wants to change an Individual Healthcare Instruction?</vt:lpstr>
      <vt:lpstr>Representative Payee</vt:lpstr>
      <vt:lpstr>Representative Payee</vt:lpstr>
      <vt:lpstr>What can a Rep Payee do?</vt:lpstr>
      <vt:lpstr>Other Alternatives to Conservatorship</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2025-09-23T17:45:05Z</dcterms:created>
  <dcterms:modified xsi:type="dcterms:W3CDTF">2025-09-23T17:46:52Z</dcterms:modified>
</cp:coreProperties>
</file>