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9"/>
  </p:notesMasterIdLst>
  <p:sldIdLst>
    <p:sldId id="267" r:id="rId3"/>
    <p:sldId id="257" r:id="rId4"/>
    <p:sldId id="289" r:id="rId5"/>
    <p:sldId id="298" r:id="rId6"/>
    <p:sldId id="292" r:id="rId7"/>
    <p:sldId id="282" r:id="rId8"/>
    <p:sldId id="272" r:id="rId9"/>
    <p:sldId id="280" r:id="rId10"/>
    <p:sldId id="293" r:id="rId11"/>
    <p:sldId id="259" r:id="rId12"/>
    <p:sldId id="294" r:id="rId13"/>
    <p:sldId id="296" r:id="rId14"/>
    <p:sldId id="295" r:id="rId15"/>
    <p:sldId id="261" r:id="rId16"/>
    <p:sldId id="299" r:id="rId17"/>
    <p:sldId id="271" r:id="rId18"/>
    <p:sldId id="302" r:id="rId19"/>
    <p:sldId id="273" r:id="rId20"/>
    <p:sldId id="303" r:id="rId21"/>
    <p:sldId id="288" r:id="rId22"/>
    <p:sldId id="268" r:id="rId23"/>
    <p:sldId id="263" r:id="rId24"/>
    <p:sldId id="304" r:id="rId25"/>
    <p:sldId id="265" r:id="rId26"/>
    <p:sldId id="305" r:id="rId27"/>
    <p:sldId id="306"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5F3070A-6902-B2D2-0EA9-22454FE280B3}" name="Fernandez, Janet@SCDD" initials="" userId="S::janet.fernandez@scdd.ca.gov::6eed3e83-8a29-4126-b244-2f0aba6ddd6b" providerId="AD"/>
  <p188:author id="{27736664-E5EC-3A98-2972-EF1F1D711B71}" name="Delgado, David@SCDD" initials="DD" userId="S::david.delgado@scdd.ca.gov::94192a27-094e-434e-9ec7-d240cbb97d16" providerId="AD"/>
  <p188:author id="{E07C8EC2-BB86-4F8E-0989-F8643FAA6646}" name="Delgado, David@SCDD" initials="DD" userId="S::David.Delgado@scdd.ca.gov::94192a27-094e-434e-9ec7-d240cbb97d1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882"/>
    <a:srgbClr val="004884"/>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9B8999-E20E-814B-8F04-431F8913B4D8}" v="252" dt="2025-09-12T17:01:50.982"/>
    <p1510:client id="{298D7B16-8B6E-B637-CD2D-B83CBEE5299B}" v="176" dt="2025-09-11T21:32:20.352"/>
    <p1510:client id="{7D40FF9A-004F-9DE5-98A6-4844B2DABD78}" v="1147" dt="2025-09-11T02:12:29.720"/>
    <p1510:client id="{C2510C2B-BB85-3090-9BD4-1E19A9A3EE01}" v="472" dt="2025-09-10T23:31:10.130"/>
    <p1510:client id="{FC53D862-B71C-9EF4-B7B0-58F25F4C6F3A}" v="1153" dt="2025-09-10T22:12:05.0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35" Type="http://schemas.microsoft.com/office/2018/10/relationships/authors" Target="authors.xml"/><Relationship Id="rId8" Type="http://schemas.openxmlformats.org/officeDocument/2006/relationships/slide" Target="slides/slide6.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8" Type="http://schemas.openxmlformats.org/officeDocument/2006/relationships/image" Target="../media/image37.svg"/><Relationship Id="rId3" Type="http://schemas.openxmlformats.org/officeDocument/2006/relationships/image" Target="../media/image32.png"/><Relationship Id="rId7" Type="http://schemas.openxmlformats.org/officeDocument/2006/relationships/image" Target="../media/image36.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_rels/data3.xml.rels><?xml version="1.0" encoding="UTF-8" standalone="yes"?>
<Relationships xmlns="http://schemas.openxmlformats.org/package/2006/relationships"><Relationship Id="rId8" Type="http://schemas.openxmlformats.org/officeDocument/2006/relationships/image" Target="../media/image37.svg"/><Relationship Id="rId3" Type="http://schemas.openxmlformats.org/officeDocument/2006/relationships/image" Target="../media/image32.png"/><Relationship Id="rId7" Type="http://schemas.openxmlformats.org/officeDocument/2006/relationships/image" Target="../media/image36.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8" Type="http://schemas.openxmlformats.org/officeDocument/2006/relationships/image" Target="../media/image37.svg"/><Relationship Id="rId3" Type="http://schemas.openxmlformats.org/officeDocument/2006/relationships/image" Target="../media/image32.png"/><Relationship Id="rId7" Type="http://schemas.openxmlformats.org/officeDocument/2006/relationships/image" Target="../media/image36.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_rels/drawing3.xml.rels><?xml version="1.0" encoding="UTF-8" standalone="yes"?>
<Relationships xmlns="http://schemas.openxmlformats.org/package/2006/relationships"><Relationship Id="rId8" Type="http://schemas.openxmlformats.org/officeDocument/2006/relationships/image" Target="../media/image37.svg"/><Relationship Id="rId3" Type="http://schemas.openxmlformats.org/officeDocument/2006/relationships/image" Target="../media/image32.png"/><Relationship Id="rId7" Type="http://schemas.openxmlformats.org/officeDocument/2006/relationships/image" Target="../media/image36.png"/><Relationship Id="rId2" Type="http://schemas.openxmlformats.org/officeDocument/2006/relationships/image" Target="../media/image31.svg"/><Relationship Id="rId1" Type="http://schemas.openxmlformats.org/officeDocument/2006/relationships/image" Target="../media/image30.png"/><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8BA469-38CE-4B57-86CC-7478618C4F3A}" type="doc">
      <dgm:prSet loTypeId="urn:microsoft.com/office/officeart/2018/5/layout/CenteredIconLabelDescriptionList" loCatId="icon" qsTypeId="urn:microsoft.com/office/officeart/2005/8/quickstyle/simple1" qsCatId="simple" csTypeId="urn:microsoft.com/office/officeart/2005/8/colors/accent1_2" csCatId="accent1" phldr="1"/>
      <dgm:spPr/>
      <dgm:t>
        <a:bodyPr/>
        <a:lstStyle/>
        <a:p>
          <a:endParaRPr lang="en-US"/>
        </a:p>
      </dgm:t>
    </dgm:pt>
    <dgm:pt modelId="{A7EBEC14-A4D2-4332-B327-55055E4600F2}">
      <dgm:prSet custT="1"/>
      <dgm:spPr/>
      <dgm:t>
        <a:bodyPr/>
        <a:lstStyle/>
        <a:p>
          <a:pPr>
            <a:lnSpc>
              <a:spcPct val="100000"/>
            </a:lnSpc>
            <a:defRPr b="1"/>
          </a:pPr>
          <a:r>
            <a:rPr lang="en-US" sz="2000">
              <a:latin typeface="Verdana" panose="020B0604030504040204" pitchFamily="34" charset="0"/>
              <a:ea typeface="Verdana" panose="020B0604030504040204" pitchFamily="34" charset="0"/>
            </a:rPr>
            <a:t>Learn</a:t>
          </a:r>
        </a:p>
      </dgm:t>
    </dgm:pt>
    <dgm:pt modelId="{76F42F4B-FD2F-4CE1-AA9C-970CE4E4F719}" type="parTrans" cxnId="{6689867C-8A51-4842-89BA-1E707E9D266A}">
      <dgm:prSet/>
      <dgm:spPr/>
      <dgm:t>
        <a:bodyPr/>
        <a:lstStyle/>
        <a:p>
          <a:endParaRPr lang="en-US" sz="2000">
            <a:latin typeface="Verdana" panose="020B0604030504040204" pitchFamily="34" charset="0"/>
            <a:ea typeface="Verdana" panose="020B0604030504040204" pitchFamily="34" charset="0"/>
          </a:endParaRPr>
        </a:p>
      </dgm:t>
    </dgm:pt>
    <dgm:pt modelId="{19FC33B5-D220-49CC-8453-188CD88D30C4}" type="sibTrans" cxnId="{6689867C-8A51-4842-89BA-1E707E9D266A}">
      <dgm:prSet/>
      <dgm:spPr/>
      <dgm:t>
        <a:bodyPr/>
        <a:lstStyle/>
        <a:p>
          <a:endParaRPr lang="en-US" sz="2000">
            <a:latin typeface="Verdana" panose="020B0604030504040204" pitchFamily="34" charset="0"/>
            <a:ea typeface="Verdana" panose="020B0604030504040204" pitchFamily="34" charset="0"/>
          </a:endParaRPr>
        </a:p>
      </dgm:t>
    </dgm:pt>
    <dgm:pt modelId="{DB78A958-4CBB-47CF-B979-A3FDD0135B36}">
      <dgm:prSet custT="1"/>
      <dgm:spPr/>
      <dgm:t>
        <a:bodyPr/>
        <a:lstStyle/>
        <a:p>
          <a:pPr rtl="0">
            <a:lnSpc>
              <a:spcPct val="100000"/>
            </a:lnSpc>
          </a:pPr>
          <a:r>
            <a:rPr lang="en-US" sz="2000">
              <a:latin typeface="Verdana"/>
              <a:ea typeface="Verdana"/>
            </a:rPr>
            <a:t>About SCDD and the State Plan </a:t>
          </a:r>
        </a:p>
      </dgm:t>
    </dgm:pt>
    <dgm:pt modelId="{FDB472B0-72D2-4930-A576-88A168AA7AAE}" type="parTrans" cxnId="{B44967B6-0C0C-49F2-9C82-407D25EC49D8}">
      <dgm:prSet/>
      <dgm:spPr/>
      <dgm:t>
        <a:bodyPr/>
        <a:lstStyle/>
        <a:p>
          <a:endParaRPr lang="en-US" sz="2000">
            <a:latin typeface="Verdana" panose="020B0604030504040204" pitchFamily="34" charset="0"/>
            <a:ea typeface="Verdana" panose="020B0604030504040204" pitchFamily="34" charset="0"/>
          </a:endParaRPr>
        </a:p>
      </dgm:t>
    </dgm:pt>
    <dgm:pt modelId="{B92DFC52-9F6B-4F45-8338-66964BD04050}" type="sibTrans" cxnId="{B44967B6-0C0C-49F2-9C82-407D25EC49D8}">
      <dgm:prSet/>
      <dgm:spPr/>
      <dgm:t>
        <a:bodyPr/>
        <a:lstStyle/>
        <a:p>
          <a:endParaRPr lang="en-US" sz="2000">
            <a:latin typeface="Verdana" panose="020B0604030504040204" pitchFamily="34" charset="0"/>
            <a:ea typeface="Verdana" panose="020B0604030504040204" pitchFamily="34" charset="0"/>
          </a:endParaRPr>
        </a:p>
      </dgm:t>
    </dgm:pt>
    <dgm:pt modelId="{9CF3962E-BFC7-487A-9393-AFA7CCB49C6A}">
      <dgm:prSet custT="1"/>
      <dgm:spPr/>
      <dgm:t>
        <a:bodyPr/>
        <a:lstStyle/>
        <a:p>
          <a:pPr>
            <a:lnSpc>
              <a:spcPct val="100000"/>
            </a:lnSpc>
            <a:defRPr b="1"/>
          </a:pPr>
          <a:r>
            <a:rPr lang="en-US" sz="2000">
              <a:latin typeface="Verdana"/>
              <a:ea typeface="Verdana"/>
            </a:rPr>
            <a:t>Understand</a:t>
          </a:r>
        </a:p>
      </dgm:t>
    </dgm:pt>
    <dgm:pt modelId="{3D8044CE-26F8-4566-8C83-2DD6FD18208E}" type="parTrans" cxnId="{349CFF69-7D31-4A67-8AE0-927E9B7DEF33}">
      <dgm:prSet/>
      <dgm:spPr/>
      <dgm:t>
        <a:bodyPr/>
        <a:lstStyle/>
        <a:p>
          <a:endParaRPr lang="en-US" sz="2000">
            <a:latin typeface="Verdana" panose="020B0604030504040204" pitchFamily="34" charset="0"/>
            <a:ea typeface="Verdana" panose="020B0604030504040204" pitchFamily="34" charset="0"/>
          </a:endParaRPr>
        </a:p>
      </dgm:t>
    </dgm:pt>
    <dgm:pt modelId="{A0DD0690-B659-4B2F-8688-A59A98A14531}" type="sibTrans" cxnId="{349CFF69-7D31-4A67-8AE0-927E9B7DEF33}">
      <dgm:prSet/>
      <dgm:spPr/>
      <dgm:t>
        <a:bodyPr/>
        <a:lstStyle/>
        <a:p>
          <a:endParaRPr lang="en-US" sz="2000">
            <a:latin typeface="Verdana" panose="020B0604030504040204" pitchFamily="34" charset="0"/>
            <a:ea typeface="Verdana" panose="020B0604030504040204" pitchFamily="34" charset="0"/>
          </a:endParaRPr>
        </a:p>
      </dgm:t>
    </dgm:pt>
    <dgm:pt modelId="{6401504E-9BC7-446E-9E65-8DEA7E2F4AF3}">
      <dgm:prSet custT="1"/>
      <dgm:spPr/>
      <dgm:t>
        <a:bodyPr/>
        <a:lstStyle/>
        <a:p>
          <a:pPr>
            <a:lnSpc>
              <a:spcPct val="100000"/>
            </a:lnSpc>
          </a:pPr>
          <a:r>
            <a:rPr lang="en-US" sz="2000">
              <a:latin typeface="Verdana"/>
              <a:ea typeface="Verdana"/>
            </a:rPr>
            <a:t>Why your feedback matters </a:t>
          </a:r>
        </a:p>
      </dgm:t>
    </dgm:pt>
    <dgm:pt modelId="{716B3F64-0C6C-41AE-875A-54A9703CB79D}" type="parTrans" cxnId="{07F07382-ABDF-4096-A34C-3BBCBCF10916}">
      <dgm:prSet/>
      <dgm:spPr/>
      <dgm:t>
        <a:bodyPr/>
        <a:lstStyle/>
        <a:p>
          <a:endParaRPr lang="en-US" sz="2000">
            <a:latin typeface="Verdana" panose="020B0604030504040204" pitchFamily="34" charset="0"/>
            <a:ea typeface="Verdana" panose="020B0604030504040204" pitchFamily="34" charset="0"/>
          </a:endParaRPr>
        </a:p>
      </dgm:t>
    </dgm:pt>
    <dgm:pt modelId="{33019A77-6A5A-4543-BFA6-BCE0C2282BAE}" type="sibTrans" cxnId="{07F07382-ABDF-4096-A34C-3BBCBCF10916}">
      <dgm:prSet/>
      <dgm:spPr/>
      <dgm:t>
        <a:bodyPr/>
        <a:lstStyle/>
        <a:p>
          <a:endParaRPr lang="en-US" sz="2000">
            <a:latin typeface="Verdana" panose="020B0604030504040204" pitchFamily="34" charset="0"/>
            <a:ea typeface="Verdana" panose="020B0604030504040204" pitchFamily="34" charset="0"/>
          </a:endParaRPr>
        </a:p>
      </dgm:t>
    </dgm:pt>
    <dgm:pt modelId="{79BD520B-C08E-4AE6-8496-1E51F82D3982}">
      <dgm:prSet custT="1"/>
      <dgm:spPr/>
      <dgm:t>
        <a:bodyPr/>
        <a:lstStyle/>
        <a:p>
          <a:pPr>
            <a:lnSpc>
              <a:spcPct val="100000"/>
            </a:lnSpc>
            <a:defRPr b="1"/>
          </a:pPr>
          <a:r>
            <a:rPr lang="en-US" sz="2000">
              <a:latin typeface="Verdana"/>
              <a:ea typeface="Verdana"/>
            </a:rPr>
            <a:t>See</a:t>
          </a:r>
        </a:p>
      </dgm:t>
    </dgm:pt>
    <dgm:pt modelId="{28A48DC2-613D-46D9-983D-B23625371537}" type="parTrans" cxnId="{2DF3AB54-C075-4684-A1A2-D56CEE19CD98}">
      <dgm:prSet/>
      <dgm:spPr/>
      <dgm:t>
        <a:bodyPr/>
        <a:lstStyle/>
        <a:p>
          <a:endParaRPr lang="en-US" sz="2000">
            <a:latin typeface="Verdana" panose="020B0604030504040204" pitchFamily="34" charset="0"/>
            <a:ea typeface="Verdana" panose="020B0604030504040204" pitchFamily="34" charset="0"/>
          </a:endParaRPr>
        </a:p>
      </dgm:t>
    </dgm:pt>
    <dgm:pt modelId="{60FBA799-6424-4FD5-886B-B28B2CB2B454}" type="sibTrans" cxnId="{2DF3AB54-C075-4684-A1A2-D56CEE19CD98}">
      <dgm:prSet/>
      <dgm:spPr/>
      <dgm:t>
        <a:bodyPr/>
        <a:lstStyle/>
        <a:p>
          <a:endParaRPr lang="en-US" sz="2000">
            <a:latin typeface="Verdana" panose="020B0604030504040204" pitchFamily="34" charset="0"/>
            <a:ea typeface="Verdana" panose="020B0604030504040204" pitchFamily="34" charset="0"/>
          </a:endParaRPr>
        </a:p>
      </dgm:t>
    </dgm:pt>
    <dgm:pt modelId="{B792A5DE-41F3-49B6-97B2-0A1F17263E3B}">
      <dgm:prSet custT="1"/>
      <dgm:spPr/>
      <dgm:t>
        <a:bodyPr/>
        <a:lstStyle/>
        <a:p>
          <a:pPr rtl="0">
            <a:lnSpc>
              <a:spcPct val="100000"/>
            </a:lnSpc>
          </a:pPr>
          <a:r>
            <a:rPr lang="en-US" sz="2000">
              <a:latin typeface="Verdana"/>
              <a:ea typeface="Verdana"/>
            </a:rPr>
            <a:t>How past input has made real change </a:t>
          </a:r>
        </a:p>
      </dgm:t>
    </dgm:pt>
    <dgm:pt modelId="{0321561F-D732-4932-868E-D9DAD52D3E41}" type="parTrans" cxnId="{2400B9EF-3B69-4B03-B0FA-4F052402E619}">
      <dgm:prSet/>
      <dgm:spPr/>
      <dgm:t>
        <a:bodyPr/>
        <a:lstStyle/>
        <a:p>
          <a:endParaRPr lang="en-US" sz="2000">
            <a:latin typeface="Verdana" panose="020B0604030504040204" pitchFamily="34" charset="0"/>
            <a:ea typeface="Verdana" panose="020B0604030504040204" pitchFamily="34" charset="0"/>
          </a:endParaRPr>
        </a:p>
      </dgm:t>
    </dgm:pt>
    <dgm:pt modelId="{151DF629-E91D-441D-836B-3B8DE6F359D1}" type="sibTrans" cxnId="{2400B9EF-3B69-4B03-B0FA-4F052402E619}">
      <dgm:prSet/>
      <dgm:spPr/>
      <dgm:t>
        <a:bodyPr/>
        <a:lstStyle/>
        <a:p>
          <a:endParaRPr lang="en-US" sz="2000">
            <a:latin typeface="Verdana" panose="020B0604030504040204" pitchFamily="34" charset="0"/>
            <a:ea typeface="Verdana" panose="020B0604030504040204" pitchFamily="34" charset="0"/>
          </a:endParaRPr>
        </a:p>
      </dgm:t>
    </dgm:pt>
    <dgm:pt modelId="{D385D25F-140F-4E5F-91C2-2E2A394E3444}">
      <dgm:prSet custT="1"/>
      <dgm:spPr/>
      <dgm:t>
        <a:bodyPr/>
        <a:lstStyle/>
        <a:p>
          <a:pPr>
            <a:lnSpc>
              <a:spcPct val="100000"/>
            </a:lnSpc>
            <a:defRPr b="1"/>
          </a:pPr>
          <a:r>
            <a:rPr lang="en-US" sz="2000">
              <a:latin typeface="Verdana"/>
              <a:ea typeface="Verdana"/>
            </a:rPr>
            <a:t>Get</a:t>
          </a:r>
        </a:p>
      </dgm:t>
    </dgm:pt>
    <dgm:pt modelId="{7F6DC3EE-4FE3-4AD3-9A87-4F99E6F2B266}" type="parTrans" cxnId="{B2CD166A-F02E-4867-8EA5-2DF5E7E9D8E2}">
      <dgm:prSet/>
      <dgm:spPr/>
      <dgm:t>
        <a:bodyPr/>
        <a:lstStyle/>
        <a:p>
          <a:endParaRPr lang="en-US" sz="2000">
            <a:latin typeface="Verdana" panose="020B0604030504040204" pitchFamily="34" charset="0"/>
            <a:ea typeface="Verdana" panose="020B0604030504040204" pitchFamily="34" charset="0"/>
          </a:endParaRPr>
        </a:p>
      </dgm:t>
    </dgm:pt>
    <dgm:pt modelId="{265F448C-6130-4870-80BD-D2E27CF0FF1D}" type="sibTrans" cxnId="{B2CD166A-F02E-4867-8EA5-2DF5E7E9D8E2}">
      <dgm:prSet/>
      <dgm:spPr/>
      <dgm:t>
        <a:bodyPr/>
        <a:lstStyle/>
        <a:p>
          <a:endParaRPr lang="en-US" sz="2000">
            <a:latin typeface="Verdana" panose="020B0604030504040204" pitchFamily="34" charset="0"/>
            <a:ea typeface="Verdana" panose="020B0604030504040204" pitchFamily="34" charset="0"/>
          </a:endParaRPr>
        </a:p>
      </dgm:t>
    </dgm:pt>
    <dgm:pt modelId="{466B46C9-AD2B-4D94-ABC7-F988EE9F375D}">
      <dgm:prSet custT="1"/>
      <dgm:spPr/>
      <dgm:t>
        <a:bodyPr/>
        <a:lstStyle/>
        <a:p>
          <a:pPr>
            <a:lnSpc>
              <a:spcPct val="100000"/>
            </a:lnSpc>
          </a:pPr>
          <a:r>
            <a:rPr lang="en-US" sz="2000">
              <a:latin typeface="Verdana"/>
              <a:ea typeface="Verdana"/>
            </a:rPr>
            <a:t>Get a tour of the State Plan Development Survey </a:t>
          </a:r>
        </a:p>
      </dgm:t>
    </dgm:pt>
    <dgm:pt modelId="{5C2ABA22-C2F4-4C7C-9FC9-4FDD75B8B9BA}" type="parTrans" cxnId="{9A9BE6AB-2C50-4185-A09B-C1C8753CFA40}">
      <dgm:prSet/>
      <dgm:spPr/>
      <dgm:t>
        <a:bodyPr/>
        <a:lstStyle/>
        <a:p>
          <a:endParaRPr lang="en-US" sz="2000">
            <a:latin typeface="Verdana" panose="020B0604030504040204" pitchFamily="34" charset="0"/>
            <a:ea typeface="Verdana" panose="020B0604030504040204" pitchFamily="34" charset="0"/>
          </a:endParaRPr>
        </a:p>
      </dgm:t>
    </dgm:pt>
    <dgm:pt modelId="{A277A377-F98D-4395-93E4-0DDFE904216D}" type="sibTrans" cxnId="{9A9BE6AB-2C50-4185-A09B-C1C8753CFA40}">
      <dgm:prSet/>
      <dgm:spPr/>
      <dgm:t>
        <a:bodyPr/>
        <a:lstStyle/>
        <a:p>
          <a:endParaRPr lang="en-US" sz="2000">
            <a:latin typeface="Verdana" panose="020B0604030504040204" pitchFamily="34" charset="0"/>
            <a:ea typeface="Verdana" panose="020B0604030504040204" pitchFamily="34" charset="0"/>
          </a:endParaRPr>
        </a:p>
      </dgm:t>
    </dgm:pt>
    <dgm:pt modelId="{4C6A7958-F8D3-4AD0-BB7F-95D71448DC67}" type="pres">
      <dgm:prSet presAssocID="{798BA469-38CE-4B57-86CC-7478618C4F3A}" presName="root" presStyleCnt="0">
        <dgm:presLayoutVars>
          <dgm:dir/>
          <dgm:resizeHandles val="exact"/>
        </dgm:presLayoutVars>
      </dgm:prSet>
      <dgm:spPr/>
    </dgm:pt>
    <dgm:pt modelId="{1D4F4AF8-77B0-4C07-88C1-93F99527EF94}" type="pres">
      <dgm:prSet presAssocID="{A7EBEC14-A4D2-4332-B327-55055E4600F2}" presName="compNode" presStyleCnt="0"/>
      <dgm:spPr/>
    </dgm:pt>
    <dgm:pt modelId="{D4C65005-A43B-4A5D-B784-7AE11F21CB4E}" type="pres">
      <dgm:prSet presAssocID="{A7EBEC14-A4D2-4332-B327-55055E4600F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ead with Gears"/>
        </a:ext>
      </dgm:extLst>
    </dgm:pt>
    <dgm:pt modelId="{313D421B-4469-49C1-951A-5C5D061F7D43}" type="pres">
      <dgm:prSet presAssocID="{A7EBEC14-A4D2-4332-B327-55055E4600F2}" presName="iconSpace" presStyleCnt="0"/>
      <dgm:spPr/>
    </dgm:pt>
    <dgm:pt modelId="{BB705C1C-0019-4BD8-A353-3BAF5F31E672}" type="pres">
      <dgm:prSet presAssocID="{A7EBEC14-A4D2-4332-B327-55055E4600F2}" presName="parTx" presStyleLbl="revTx" presStyleIdx="0" presStyleCnt="8">
        <dgm:presLayoutVars>
          <dgm:chMax val="0"/>
          <dgm:chPref val="0"/>
        </dgm:presLayoutVars>
      </dgm:prSet>
      <dgm:spPr/>
    </dgm:pt>
    <dgm:pt modelId="{5C2F5669-32B6-403F-8F7E-73344BF75025}" type="pres">
      <dgm:prSet presAssocID="{A7EBEC14-A4D2-4332-B327-55055E4600F2}" presName="txSpace" presStyleCnt="0"/>
      <dgm:spPr/>
    </dgm:pt>
    <dgm:pt modelId="{04A908AD-80AE-4A3A-9226-2E5244B505C0}" type="pres">
      <dgm:prSet presAssocID="{A7EBEC14-A4D2-4332-B327-55055E4600F2}" presName="desTx" presStyleLbl="revTx" presStyleIdx="1" presStyleCnt="8">
        <dgm:presLayoutVars/>
      </dgm:prSet>
      <dgm:spPr/>
    </dgm:pt>
    <dgm:pt modelId="{38603E22-29DD-44AF-A3FF-00282A2EA02F}" type="pres">
      <dgm:prSet presAssocID="{19FC33B5-D220-49CC-8453-188CD88D30C4}" presName="sibTrans" presStyleCnt="0"/>
      <dgm:spPr/>
    </dgm:pt>
    <dgm:pt modelId="{CA375F99-2C32-466E-B001-820433EA5DAC}" type="pres">
      <dgm:prSet presAssocID="{9CF3962E-BFC7-487A-9393-AFA7CCB49C6A}" presName="compNode" presStyleCnt="0"/>
      <dgm:spPr/>
    </dgm:pt>
    <dgm:pt modelId="{4A2F8D8A-78E5-4E75-B14F-D30ECB307F55}" type="pres">
      <dgm:prSet presAssocID="{9CF3962E-BFC7-487A-9393-AFA7CCB49C6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hat"/>
        </a:ext>
      </dgm:extLst>
    </dgm:pt>
    <dgm:pt modelId="{3480CA86-345F-409F-94B2-0C677038EBB0}" type="pres">
      <dgm:prSet presAssocID="{9CF3962E-BFC7-487A-9393-AFA7CCB49C6A}" presName="iconSpace" presStyleCnt="0"/>
      <dgm:spPr/>
    </dgm:pt>
    <dgm:pt modelId="{6B28A304-9CCB-4BBB-BBEF-8FD2D8CDB883}" type="pres">
      <dgm:prSet presAssocID="{9CF3962E-BFC7-487A-9393-AFA7CCB49C6A}" presName="parTx" presStyleLbl="revTx" presStyleIdx="2" presStyleCnt="8">
        <dgm:presLayoutVars>
          <dgm:chMax val="0"/>
          <dgm:chPref val="0"/>
        </dgm:presLayoutVars>
      </dgm:prSet>
      <dgm:spPr/>
    </dgm:pt>
    <dgm:pt modelId="{B170F54B-79FC-44B0-B557-4F45605A4E5C}" type="pres">
      <dgm:prSet presAssocID="{9CF3962E-BFC7-487A-9393-AFA7CCB49C6A}" presName="txSpace" presStyleCnt="0"/>
      <dgm:spPr/>
    </dgm:pt>
    <dgm:pt modelId="{BB0EC034-B5E0-47CF-91BD-74C48289170F}" type="pres">
      <dgm:prSet presAssocID="{9CF3962E-BFC7-487A-9393-AFA7CCB49C6A}" presName="desTx" presStyleLbl="revTx" presStyleIdx="3" presStyleCnt="8">
        <dgm:presLayoutVars/>
      </dgm:prSet>
      <dgm:spPr/>
    </dgm:pt>
    <dgm:pt modelId="{A2FD4147-3BE0-4C42-BDDF-663CFADEC759}" type="pres">
      <dgm:prSet presAssocID="{A0DD0690-B659-4B2F-8688-A59A98A14531}" presName="sibTrans" presStyleCnt="0"/>
      <dgm:spPr/>
    </dgm:pt>
    <dgm:pt modelId="{BC11F9AA-64A6-4DA5-9081-E6FC7A3F351A}" type="pres">
      <dgm:prSet presAssocID="{79BD520B-C08E-4AE6-8496-1E51F82D3982}" presName="compNode" presStyleCnt="0"/>
      <dgm:spPr/>
    </dgm:pt>
    <dgm:pt modelId="{A849B313-3A95-4870-9F8E-4249F1E8419D}" type="pres">
      <dgm:prSet presAssocID="{79BD520B-C08E-4AE6-8496-1E51F82D398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Eye"/>
        </a:ext>
      </dgm:extLst>
    </dgm:pt>
    <dgm:pt modelId="{7A1979DA-437B-43AE-B855-9AA23D803DF7}" type="pres">
      <dgm:prSet presAssocID="{79BD520B-C08E-4AE6-8496-1E51F82D3982}" presName="iconSpace" presStyleCnt="0"/>
      <dgm:spPr/>
    </dgm:pt>
    <dgm:pt modelId="{FEB6212B-83DB-4030-A6A0-1881033CDED6}" type="pres">
      <dgm:prSet presAssocID="{79BD520B-C08E-4AE6-8496-1E51F82D3982}" presName="parTx" presStyleLbl="revTx" presStyleIdx="4" presStyleCnt="8">
        <dgm:presLayoutVars>
          <dgm:chMax val="0"/>
          <dgm:chPref val="0"/>
        </dgm:presLayoutVars>
      </dgm:prSet>
      <dgm:spPr/>
    </dgm:pt>
    <dgm:pt modelId="{D6EFBBCC-23BC-426E-A639-10BDA814752F}" type="pres">
      <dgm:prSet presAssocID="{79BD520B-C08E-4AE6-8496-1E51F82D3982}" presName="txSpace" presStyleCnt="0"/>
      <dgm:spPr/>
    </dgm:pt>
    <dgm:pt modelId="{2FCE48AA-BC02-4553-8DBF-0E1843BC8936}" type="pres">
      <dgm:prSet presAssocID="{79BD520B-C08E-4AE6-8496-1E51F82D3982}" presName="desTx" presStyleLbl="revTx" presStyleIdx="5" presStyleCnt="8">
        <dgm:presLayoutVars/>
      </dgm:prSet>
      <dgm:spPr/>
    </dgm:pt>
    <dgm:pt modelId="{9B66CBA6-DEF7-493C-99A8-4466A114E111}" type="pres">
      <dgm:prSet presAssocID="{60FBA799-6424-4FD5-886B-B28B2CB2B454}" presName="sibTrans" presStyleCnt="0"/>
      <dgm:spPr/>
    </dgm:pt>
    <dgm:pt modelId="{631C8826-F668-4C5F-8507-95927ACD17B9}" type="pres">
      <dgm:prSet presAssocID="{D385D25F-140F-4E5F-91C2-2E2A394E3444}" presName="compNode" presStyleCnt="0"/>
      <dgm:spPr/>
    </dgm:pt>
    <dgm:pt modelId="{2B38D062-EA77-4004-9B2B-7A94826CD2B4}" type="pres">
      <dgm:prSet presAssocID="{D385D25F-140F-4E5F-91C2-2E2A394E344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heck List"/>
        </a:ext>
      </dgm:extLst>
    </dgm:pt>
    <dgm:pt modelId="{C90FE838-D34E-474A-AA14-3EF7DB6E0865}" type="pres">
      <dgm:prSet presAssocID="{D385D25F-140F-4E5F-91C2-2E2A394E3444}" presName="iconSpace" presStyleCnt="0"/>
      <dgm:spPr/>
    </dgm:pt>
    <dgm:pt modelId="{D1910855-07F7-4CAA-B045-3EC2445EA4E8}" type="pres">
      <dgm:prSet presAssocID="{D385D25F-140F-4E5F-91C2-2E2A394E3444}" presName="parTx" presStyleLbl="revTx" presStyleIdx="6" presStyleCnt="8">
        <dgm:presLayoutVars>
          <dgm:chMax val="0"/>
          <dgm:chPref val="0"/>
        </dgm:presLayoutVars>
      </dgm:prSet>
      <dgm:spPr/>
    </dgm:pt>
    <dgm:pt modelId="{05B17D5E-7048-43FD-9B16-44B87A1E0381}" type="pres">
      <dgm:prSet presAssocID="{D385D25F-140F-4E5F-91C2-2E2A394E3444}" presName="txSpace" presStyleCnt="0"/>
      <dgm:spPr/>
    </dgm:pt>
    <dgm:pt modelId="{BA502E0E-A79B-4FF9-AD55-980701CA76C0}" type="pres">
      <dgm:prSet presAssocID="{D385D25F-140F-4E5F-91C2-2E2A394E3444}" presName="desTx" presStyleLbl="revTx" presStyleIdx="7" presStyleCnt="8">
        <dgm:presLayoutVars/>
      </dgm:prSet>
      <dgm:spPr/>
    </dgm:pt>
  </dgm:ptLst>
  <dgm:cxnLst>
    <dgm:cxn modelId="{1299BA2F-C7A4-498A-AD86-7B63613F14A2}" type="presOf" srcId="{798BA469-38CE-4B57-86CC-7478618C4F3A}" destId="{4C6A7958-F8D3-4AD0-BB7F-95D71448DC67}" srcOrd="0" destOrd="0" presId="urn:microsoft.com/office/officeart/2018/5/layout/CenteredIconLabelDescriptionList"/>
    <dgm:cxn modelId="{52EB3841-0868-40BE-82DF-047FE9896B26}" type="presOf" srcId="{466B46C9-AD2B-4D94-ABC7-F988EE9F375D}" destId="{BA502E0E-A79B-4FF9-AD55-980701CA76C0}" srcOrd="0" destOrd="0" presId="urn:microsoft.com/office/officeart/2018/5/layout/CenteredIconLabelDescriptionList"/>
    <dgm:cxn modelId="{349CFF69-7D31-4A67-8AE0-927E9B7DEF33}" srcId="{798BA469-38CE-4B57-86CC-7478618C4F3A}" destId="{9CF3962E-BFC7-487A-9393-AFA7CCB49C6A}" srcOrd="1" destOrd="0" parTransId="{3D8044CE-26F8-4566-8C83-2DD6FD18208E}" sibTransId="{A0DD0690-B659-4B2F-8688-A59A98A14531}"/>
    <dgm:cxn modelId="{B2CD166A-F02E-4867-8EA5-2DF5E7E9D8E2}" srcId="{798BA469-38CE-4B57-86CC-7478618C4F3A}" destId="{D385D25F-140F-4E5F-91C2-2E2A394E3444}" srcOrd="3" destOrd="0" parTransId="{7F6DC3EE-4FE3-4AD3-9A87-4F99E6F2B266}" sibTransId="{265F448C-6130-4870-80BD-D2E27CF0FF1D}"/>
    <dgm:cxn modelId="{B2077C6D-D4B9-453E-AC1B-4631E2428D7B}" type="presOf" srcId="{79BD520B-C08E-4AE6-8496-1E51F82D3982}" destId="{FEB6212B-83DB-4030-A6A0-1881033CDED6}" srcOrd="0" destOrd="0" presId="urn:microsoft.com/office/officeart/2018/5/layout/CenteredIconLabelDescriptionList"/>
    <dgm:cxn modelId="{2DF3AB54-C075-4684-A1A2-D56CEE19CD98}" srcId="{798BA469-38CE-4B57-86CC-7478618C4F3A}" destId="{79BD520B-C08E-4AE6-8496-1E51F82D3982}" srcOrd="2" destOrd="0" parTransId="{28A48DC2-613D-46D9-983D-B23625371537}" sibTransId="{60FBA799-6424-4FD5-886B-B28B2CB2B454}"/>
    <dgm:cxn modelId="{6689867C-8A51-4842-89BA-1E707E9D266A}" srcId="{798BA469-38CE-4B57-86CC-7478618C4F3A}" destId="{A7EBEC14-A4D2-4332-B327-55055E4600F2}" srcOrd="0" destOrd="0" parTransId="{76F42F4B-FD2F-4CE1-AA9C-970CE4E4F719}" sibTransId="{19FC33B5-D220-49CC-8453-188CD88D30C4}"/>
    <dgm:cxn modelId="{07F07382-ABDF-4096-A34C-3BBCBCF10916}" srcId="{9CF3962E-BFC7-487A-9393-AFA7CCB49C6A}" destId="{6401504E-9BC7-446E-9E65-8DEA7E2F4AF3}" srcOrd="0" destOrd="0" parTransId="{716B3F64-0C6C-41AE-875A-54A9703CB79D}" sibTransId="{33019A77-6A5A-4543-BFA6-BCE0C2282BAE}"/>
    <dgm:cxn modelId="{C7128B83-78A1-4528-A1C4-0330178E75B0}" type="presOf" srcId="{DB78A958-4CBB-47CF-B979-A3FDD0135B36}" destId="{04A908AD-80AE-4A3A-9226-2E5244B505C0}" srcOrd="0" destOrd="0" presId="urn:microsoft.com/office/officeart/2018/5/layout/CenteredIconLabelDescriptionList"/>
    <dgm:cxn modelId="{51822587-CD0A-4792-9FB5-88821A7CA707}" type="presOf" srcId="{B792A5DE-41F3-49B6-97B2-0A1F17263E3B}" destId="{2FCE48AA-BC02-4553-8DBF-0E1843BC8936}" srcOrd="0" destOrd="0" presId="urn:microsoft.com/office/officeart/2018/5/layout/CenteredIconLabelDescriptionList"/>
    <dgm:cxn modelId="{9A9BE6AB-2C50-4185-A09B-C1C8753CFA40}" srcId="{D385D25F-140F-4E5F-91C2-2E2A394E3444}" destId="{466B46C9-AD2B-4D94-ABC7-F988EE9F375D}" srcOrd="0" destOrd="0" parTransId="{5C2ABA22-C2F4-4C7C-9FC9-4FDD75B8B9BA}" sibTransId="{A277A377-F98D-4395-93E4-0DDFE904216D}"/>
    <dgm:cxn modelId="{79613AAF-32F1-4EED-8045-5DB210D9859F}" type="presOf" srcId="{6401504E-9BC7-446E-9E65-8DEA7E2F4AF3}" destId="{BB0EC034-B5E0-47CF-91BD-74C48289170F}" srcOrd="0" destOrd="0" presId="urn:microsoft.com/office/officeart/2018/5/layout/CenteredIconLabelDescriptionList"/>
    <dgm:cxn modelId="{B44967B6-0C0C-49F2-9C82-407D25EC49D8}" srcId="{A7EBEC14-A4D2-4332-B327-55055E4600F2}" destId="{DB78A958-4CBB-47CF-B979-A3FDD0135B36}" srcOrd="0" destOrd="0" parTransId="{FDB472B0-72D2-4930-A576-88A168AA7AAE}" sibTransId="{B92DFC52-9F6B-4F45-8338-66964BD04050}"/>
    <dgm:cxn modelId="{0F79CBC6-1FBA-4E86-A36C-155ACB5FF696}" type="presOf" srcId="{D385D25F-140F-4E5F-91C2-2E2A394E3444}" destId="{D1910855-07F7-4CAA-B045-3EC2445EA4E8}" srcOrd="0" destOrd="0" presId="urn:microsoft.com/office/officeart/2018/5/layout/CenteredIconLabelDescriptionList"/>
    <dgm:cxn modelId="{A2985ACB-BF38-4523-8949-DCCDD33235DA}" type="presOf" srcId="{A7EBEC14-A4D2-4332-B327-55055E4600F2}" destId="{BB705C1C-0019-4BD8-A353-3BAF5F31E672}" srcOrd="0" destOrd="0" presId="urn:microsoft.com/office/officeart/2018/5/layout/CenteredIconLabelDescriptionList"/>
    <dgm:cxn modelId="{2400B9EF-3B69-4B03-B0FA-4F052402E619}" srcId="{79BD520B-C08E-4AE6-8496-1E51F82D3982}" destId="{B792A5DE-41F3-49B6-97B2-0A1F17263E3B}" srcOrd="0" destOrd="0" parTransId="{0321561F-D732-4932-868E-D9DAD52D3E41}" sibTransId="{151DF629-E91D-441D-836B-3B8DE6F359D1}"/>
    <dgm:cxn modelId="{AF9866F0-8590-49E1-BAAD-C21569C4896C}" type="presOf" srcId="{9CF3962E-BFC7-487A-9393-AFA7CCB49C6A}" destId="{6B28A304-9CCB-4BBB-BBEF-8FD2D8CDB883}" srcOrd="0" destOrd="0" presId="urn:microsoft.com/office/officeart/2018/5/layout/CenteredIconLabelDescriptionList"/>
    <dgm:cxn modelId="{39FB0887-F557-415E-BCE1-CE4B96AE970A}" type="presParOf" srcId="{4C6A7958-F8D3-4AD0-BB7F-95D71448DC67}" destId="{1D4F4AF8-77B0-4C07-88C1-93F99527EF94}" srcOrd="0" destOrd="0" presId="urn:microsoft.com/office/officeart/2018/5/layout/CenteredIconLabelDescriptionList"/>
    <dgm:cxn modelId="{01548BDF-3BF5-4173-AAAD-CECA518B10E9}" type="presParOf" srcId="{1D4F4AF8-77B0-4C07-88C1-93F99527EF94}" destId="{D4C65005-A43B-4A5D-B784-7AE11F21CB4E}" srcOrd="0" destOrd="0" presId="urn:microsoft.com/office/officeart/2018/5/layout/CenteredIconLabelDescriptionList"/>
    <dgm:cxn modelId="{B0FEB653-245A-49FD-ABEA-024B3170F8DF}" type="presParOf" srcId="{1D4F4AF8-77B0-4C07-88C1-93F99527EF94}" destId="{313D421B-4469-49C1-951A-5C5D061F7D43}" srcOrd="1" destOrd="0" presId="urn:microsoft.com/office/officeart/2018/5/layout/CenteredIconLabelDescriptionList"/>
    <dgm:cxn modelId="{13E75C6E-F6FB-4A46-9744-1FFD4A072384}" type="presParOf" srcId="{1D4F4AF8-77B0-4C07-88C1-93F99527EF94}" destId="{BB705C1C-0019-4BD8-A353-3BAF5F31E672}" srcOrd="2" destOrd="0" presId="urn:microsoft.com/office/officeart/2018/5/layout/CenteredIconLabelDescriptionList"/>
    <dgm:cxn modelId="{B5640717-FDB7-4548-9BFD-6614FA495CEB}" type="presParOf" srcId="{1D4F4AF8-77B0-4C07-88C1-93F99527EF94}" destId="{5C2F5669-32B6-403F-8F7E-73344BF75025}" srcOrd="3" destOrd="0" presId="urn:microsoft.com/office/officeart/2018/5/layout/CenteredIconLabelDescriptionList"/>
    <dgm:cxn modelId="{48AF5622-B6AB-4193-9C75-E70EE5E1081C}" type="presParOf" srcId="{1D4F4AF8-77B0-4C07-88C1-93F99527EF94}" destId="{04A908AD-80AE-4A3A-9226-2E5244B505C0}" srcOrd="4" destOrd="0" presId="urn:microsoft.com/office/officeart/2018/5/layout/CenteredIconLabelDescriptionList"/>
    <dgm:cxn modelId="{F0BE9E8A-2ECC-460B-81AB-119AEC96A2D7}" type="presParOf" srcId="{4C6A7958-F8D3-4AD0-BB7F-95D71448DC67}" destId="{38603E22-29DD-44AF-A3FF-00282A2EA02F}" srcOrd="1" destOrd="0" presId="urn:microsoft.com/office/officeart/2018/5/layout/CenteredIconLabelDescriptionList"/>
    <dgm:cxn modelId="{057BB984-79FA-4A17-BC05-025E64F1EC1B}" type="presParOf" srcId="{4C6A7958-F8D3-4AD0-BB7F-95D71448DC67}" destId="{CA375F99-2C32-466E-B001-820433EA5DAC}" srcOrd="2" destOrd="0" presId="urn:microsoft.com/office/officeart/2018/5/layout/CenteredIconLabelDescriptionList"/>
    <dgm:cxn modelId="{B9B0F3FF-76F5-4001-84F6-D63D6E618804}" type="presParOf" srcId="{CA375F99-2C32-466E-B001-820433EA5DAC}" destId="{4A2F8D8A-78E5-4E75-B14F-D30ECB307F55}" srcOrd="0" destOrd="0" presId="urn:microsoft.com/office/officeart/2018/5/layout/CenteredIconLabelDescriptionList"/>
    <dgm:cxn modelId="{37A54462-C6A0-48BF-AF2E-03B3EBE55407}" type="presParOf" srcId="{CA375F99-2C32-466E-B001-820433EA5DAC}" destId="{3480CA86-345F-409F-94B2-0C677038EBB0}" srcOrd="1" destOrd="0" presId="urn:microsoft.com/office/officeart/2018/5/layout/CenteredIconLabelDescriptionList"/>
    <dgm:cxn modelId="{C14B4392-FA61-4C5E-8CF2-9224069DC7FE}" type="presParOf" srcId="{CA375F99-2C32-466E-B001-820433EA5DAC}" destId="{6B28A304-9CCB-4BBB-BBEF-8FD2D8CDB883}" srcOrd="2" destOrd="0" presId="urn:microsoft.com/office/officeart/2018/5/layout/CenteredIconLabelDescriptionList"/>
    <dgm:cxn modelId="{C4104EF7-A2CB-477C-862A-EFA623BD3E05}" type="presParOf" srcId="{CA375F99-2C32-466E-B001-820433EA5DAC}" destId="{B170F54B-79FC-44B0-B557-4F45605A4E5C}" srcOrd="3" destOrd="0" presId="urn:microsoft.com/office/officeart/2018/5/layout/CenteredIconLabelDescriptionList"/>
    <dgm:cxn modelId="{370F65EF-0E35-457E-8953-A445E6EE1F5E}" type="presParOf" srcId="{CA375F99-2C32-466E-B001-820433EA5DAC}" destId="{BB0EC034-B5E0-47CF-91BD-74C48289170F}" srcOrd="4" destOrd="0" presId="urn:microsoft.com/office/officeart/2018/5/layout/CenteredIconLabelDescriptionList"/>
    <dgm:cxn modelId="{0127B061-DD43-4074-BD9B-6154A1A01159}" type="presParOf" srcId="{4C6A7958-F8D3-4AD0-BB7F-95D71448DC67}" destId="{A2FD4147-3BE0-4C42-BDDF-663CFADEC759}" srcOrd="3" destOrd="0" presId="urn:microsoft.com/office/officeart/2018/5/layout/CenteredIconLabelDescriptionList"/>
    <dgm:cxn modelId="{5DB40B66-9CC7-4BA4-BE46-9B9AEABC6DBC}" type="presParOf" srcId="{4C6A7958-F8D3-4AD0-BB7F-95D71448DC67}" destId="{BC11F9AA-64A6-4DA5-9081-E6FC7A3F351A}" srcOrd="4" destOrd="0" presId="urn:microsoft.com/office/officeart/2018/5/layout/CenteredIconLabelDescriptionList"/>
    <dgm:cxn modelId="{BF0E1F23-583D-47D0-940F-8A5C882F7CE3}" type="presParOf" srcId="{BC11F9AA-64A6-4DA5-9081-E6FC7A3F351A}" destId="{A849B313-3A95-4870-9F8E-4249F1E8419D}" srcOrd="0" destOrd="0" presId="urn:microsoft.com/office/officeart/2018/5/layout/CenteredIconLabelDescriptionList"/>
    <dgm:cxn modelId="{9163E64F-D19F-4510-9A77-DC8C0573B438}" type="presParOf" srcId="{BC11F9AA-64A6-4DA5-9081-E6FC7A3F351A}" destId="{7A1979DA-437B-43AE-B855-9AA23D803DF7}" srcOrd="1" destOrd="0" presId="urn:microsoft.com/office/officeart/2018/5/layout/CenteredIconLabelDescriptionList"/>
    <dgm:cxn modelId="{3DF850C1-4CD6-4562-AFEB-C6EBC410329A}" type="presParOf" srcId="{BC11F9AA-64A6-4DA5-9081-E6FC7A3F351A}" destId="{FEB6212B-83DB-4030-A6A0-1881033CDED6}" srcOrd="2" destOrd="0" presId="urn:microsoft.com/office/officeart/2018/5/layout/CenteredIconLabelDescriptionList"/>
    <dgm:cxn modelId="{5C73AC8D-61FF-4AD0-9F3F-204EF9127EB6}" type="presParOf" srcId="{BC11F9AA-64A6-4DA5-9081-E6FC7A3F351A}" destId="{D6EFBBCC-23BC-426E-A639-10BDA814752F}" srcOrd="3" destOrd="0" presId="urn:microsoft.com/office/officeart/2018/5/layout/CenteredIconLabelDescriptionList"/>
    <dgm:cxn modelId="{1DB81306-2991-4F24-953E-97D1ED19E8FB}" type="presParOf" srcId="{BC11F9AA-64A6-4DA5-9081-E6FC7A3F351A}" destId="{2FCE48AA-BC02-4553-8DBF-0E1843BC8936}" srcOrd="4" destOrd="0" presId="urn:microsoft.com/office/officeart/2018/5/layout/CenteredIconLabelDescriptionList"/>
    <dgm:cxn modelId="{7B6BF42F-713E-449C-9ED7-00DE1EE82407}" type="presParOf" srcId="{4C6A7958-F8D3-4AD0-BB7F-95D71448DC67}" destId="{9B66CBA6-DEF7-493C-99A8-4466A114E111}" srcOrd="5" destOrd="0" presId="urn:microsoft.com/office/officeart/2018/5/layout/CenteredIconLabelDescriptionList"/>
    <dgm:cxn modelId="{E097E597-BC12-4C50-ACC6-F9015C057B49}" type="presParOf" srcId="{4C6A7958-F8D3-4AD0-BB7F-95D71448DC67}" destId="{631C8826-F668-4C5F-8507-95927ACD17B9}" srcOrd="6" destOrd="0" presId="urn:microsoft.com/office/officeart/2018/5/layout/CenteredIconLabelDescriptionList"/>
    <dgm:cxn modelId="{DFDD1375-A149-4970-899F-630463FD2694}" type="presParOf" srcId="{631C8826-F668-4C5F-8507-95927ACD17B9}" destId="{2B38D062-EA77-4004-9B2B-7A94826CD2B4}" srcOrd="0" destOrd="0" presId="urn:microsoft.com/office/officeart/2018/5/layout/CenteredIconLabelDescriptionList"/>
    <dgm:cxn modelId="{47CFC0BC-6FB4-462C-A62F-C2DBAF9AC445}" type="presParOf" srcId="{631C8826-F668-4C5F-8507-95927ACD17B9}" destId="{C90FE838-D34E-474A-AA14-3EF7DB6E0865}" srcOrd="1" destOrd="0" presId="urn:microsoft.com/office/officeart/2018/5/layout/CenteredIconLabelDescriptionList"/>
    <dgm:cxn modelId="{402B76B4-74DE-4403-9810-229915D8C7A9}" type="presParOf" srcId="{631C8826-F668-4C5F-8507-95927ACD17B9}" destId="{D1910855-07F7-4CAA-B045-3EC2445EA4E8}" srcOrd="2" destOrd="0" presId="urn:microsoft.com/office/officeart/2018/5/layout/CenteredIconLabelDescriptionList"/>
    <dgm:cxn modelId="{24D7574F-76F8-4DCB-A77C-43615C9BE08B}" type="presParOf" srcId="{631C8826-F668-4C5F-8507-95927ACD17B9}" destId="{05B17D5E-7048-43FD-9B16-44B87A1E0381}" srcOrd="3" destOrd="0" presId="urn:microsoft.com/office/officeart/2018/5/layout/CenteredIconLabelDescriptionList"/>
    <dgm:cxn modelId="{ED13619E-AABF-415E-8042-C885C459DA6F}" type="presParOf" srcId="{631C8826-F668-4C5F-8507-95927ACD17B9}" destId="{BA502E0E-A79B-4FF9-AD55-980701CA76C0}" srcOrd="4" destOrd="0" presId="urn:microsoft.com/office/officeart/2018/5/layout/Centered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27F375-F281-486B-86C6-5D60405CCAAC}"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EFD953FF-E522-4C61-9402-8A85C1296AA9}">
      <dgm:prSet custT="1"/>
      <dgm:spPr/>
      <dgm:t>
        <a:bodyPr/>
        <a:lstStyle/>
        <a:p>
          <a:pPr>
            <a:lnSpc>
              <a:spcPct val="100000"/>
            </a:lnSpc>
            <a:defRPr cap="all"/>
          </a:pPr>
          <a:r>
            <a:rPr lang="en-US" sz="2100">
              <a:latin typeface="Verdana" panose="020B0604030504040204" pitchFamily="34" charset="0"/>
              <a:ea typeface="Verdana" panose="020B0604030504040204" pitchFamily="34" charset="0"/>
            </a:rPr>
            <a:t>Community Shares Input </a:t>
          </a:r>
        </a:p>
      </dgm:t>
    </dgm:pt>
    <dgm:pt modelId="{DDDF6DA4-24A6-4DAC-AAB6-E3C1CE0EC5A4}" type="parTrans" cxnId="{BEC999B1-0538-4BBC-BD42-5BF4EEE35266}">
      <dgm:prSet/>
      <dgm:spPr/>
      <dgm:t>
        <a:bodyPr/>
        <a:lstStyle/>
        <a:p>
          <a:endParaRPr lang="en-US"/>
        </a:p>
      </dgm:t>
    </dgm:pt>
    <dgm:pt modelId="{CE45CB2C-D3E2-42F4-BBE2-3C53913357A5}" type="sibTrans" cxnId="{BEC999B1-0538-4BBC-BD42-5BF4EEE35266}">
      <dgm:prSet/>
      <dgm:spPr/>
      <dgm:t>
        <a:bodyPr/>
        <a:lstStyle/>
        <a:p>
          <a:endParaRPr lang="en-US"/>
        </a:p>
      </dgm:t>
    </dgm:pt>
    <dgm:pt modelId="{7D9B4DAC-7E7B-4C76-98D2-3E5CD00730F7}">
      <dgm:prSet custT="1"/>
      <dgm:spPr/>
      <dgm:t>
        <a:bodyPr/>
        <a:lstStyle/>
        <a:p>
          <a:pPr>
            <a:lnSpc>
              <a:spcPct val="100000"/>
            </a:lnSpc>
            <a:defRPr cap="all"/>
          </a:pPr>
          <a:r>
            <a:rPr lang="en-US" sz="2100">
              <a:latin typeface="Verdana" panose="020B0604030504040204" pitchFamily="34" charset="0"/>
              <a:ea typeface="Verdana" panose="020B0604030504040204" pitchFamily="34" charset="0"/>
            </a:rPr>
            <a:t>Council Takes Action </a:t>
          </a:r>
        </a:p>
      </dgm:t>
    </dgm:pt>
    <dgm:pt modelId="{BC0BEC81-0D47-40E3-9531-E7AB2478544F}" type="parTrans" cxnId="{A620CC34-2CA7-4AF9-96E7-681CA451AD0C}">
      <dgm:prSet/>
      <dgm:spPr/>
      <dgm:t>
        <a:bodyPr/>
        <a:lstStyle/>
        <a:p>
          <a:endParaRPr lang="en-US"/>
        </a:p>
      </dgm:t>
    </dgm:pt>
    <dgm:pt modelId="{CBBE1934-3BFB-4EED-BB60-88C54591DD86}" type="sibTrans" cxnId="{A620CC34-2CA7-4AF9-96E7-681CA451AD0C}">
      <dgm:prSet/>
      <dgm:spPr/>
      <dgm:t>
        <a:bodyPr/>
        <a:lstStyle/>
        <a:p>
          <a:endParaRPr lang="en-US"/>
        </a:p>
      </dgm:t>
    </dgm:pt>
    <dgm:pt modelId="{E8A6D213-2CD7-4AEA-802F-51F5B8C327A2}">
      <dgm:prSet custT="1"/>
      <dgm:spPr/>
      <dgm:t>
        <a:bodyPr/>
        <a:lstStyle/>
        <a:p>
          <a:pPr>
            <a:lnSpc>
              <a:spcPct val="100000"/>
            </a:lnSpc>
            <a:defRPr cap="all"/>
          </a:pPr>
          <a:r>
            <a:rPr lang="en-US" sz="2100">
              <a:latin typeface="Verdana" panose="020B0604030504040204" pitchFamily="34" charset="0"/>
              <a:ea typeface="Verdana" panose="020B0604030504040204" pitchFamily="34" charset="0"/>
            </a:rPr>
            <a:t>Actions Lead to Outcomes</a:t>
          </a:r>
        </a:p>
      </dgm:t>
    </dgm:pt>
    <dgm:pt modelId="{7E8C4C8A-D918-4AD3-918C-A06D8FBFA994}" type="parTrans" cxnId="{1C11AE93-CE84-432E-978F-740421780428}">
      <dgm:prSet/>
      <dgm:spPr/>
      <dgm:t>
        <a:bodyPr/>
        <a:lstStyle/>
        <a:p>
          <a:endParaRPr lang="en-US"/>
        </a:p>
      </dgm:t>
    </dgm:pt>
    <dgm:pt modelId="{598DA984-9EA4-4F75-9D91-B24F4ABE6608}" type="sibTrans" cxnId="{1C11AE93-CE84-432E-978F-740421780428}">
      <dgm:prSet/>
      <dgm:spPr/>
      <dgm:t>
        <a:bodyPr/>
        <a:lstStyle/>
        <a:p>
          <a:endParaRPr lang="en-US"/>
        </a:p>
      </dgm:t>
    </dgm:pt>
    <dgm:pt modelId="{D41AAB1C-7809-4457-9DA3-DEC9D43EDBD3}">
      <dgm:prSet custT="1"/>
      <dgm:spPr/>
      <dgm:t>
        <a:bodyPr/>
        <a:lstStyle/>
        <a:p>
          <a:pPr>
            <a:lnSpc>
              <a:spcPct val="100000"/>
            </a:lnSpc>
            <a:defRPr cap="all"/>
          </a:pPr>
          <a:r>
            <a:rPr lang="en-US" sz="2100">
              <a:latin typeface="Verdana" panose="020B0604030504040204" pitchFamily="34" charset="0"/>
              <a:ea typeface="Verdana" panose="020B0604030504040204" pitchFamily="34" charset="0"/>
            </a:rPr>
            <a:t>Impact Felt by Community</a:t>
          </a:r>
        </a:p>
      </dgm:t>
    </dgm:pt>
    <dgm:pt modelId="{52E7FF96-E8DF-46A0-AF21-FEDFCBA6797B}" type="parTrans" cxnId="{94331883-5419-41A5-965E-6B513344FB9A}">
      <dgm:prSet/>
      <dgm:spPr/>
      <dgm:t>
        <a:bodyPr/>
        <a:lstStyle/>
        <a:p>
          <a:endParaRPr lang="en-US"/>
        </a:p>
      </dgm:t>
    </dgm:pt>
    <dgm:pt modelId="{2523E6A6-39DE-4164-972F-7098EF54BDBE}" type="sibTrans" cxnId="{94331883-5419-41A5-965E-6B513344FB9A}">
      <dgm:prSet/>
      <dgm:spPr/>
      <dgm:t>
        <a:bodyPr/>
        <a:lstStyle/>
        <a:p>
          <a:endParaRPr lang="en-US"/>
        </a:p>
      </dgm:t>
    </dgm:pt>
    <dgm:pt modelId="{BC737F4B-0311-455B-B94B-E4C48E37071E}" type="pres">
      <dgm:prSet presAssocID="{8C27F375-F281-486B-86C6-5D60405CCAAC}" presName="root" presStyleCnt="0">
        <dgm:presLayoutVars>
          <dgm:dir/>
          <dgm:resizeHandles val="exact"/>
        </dgm:presLayoutVars>
      </dgm:prSet>
      <dgm:spPr/>
    </dgm:pt>
    <dgm:pt modelId="{3DEE0BDB-31C3-4E24-8380-BFEFF62B1AC0}" type="pres">
      <dgm:prSet presAssocID="{EFD953FF-E522-4C61-9402-8A85C1296AA9}" presName="compNode" presStyleCnt="0"/>
      <dgm:spPr/>
    </dgm:pt>
    <dgm:pt modelId="{820EBF0A-8E3B-4404-88AE-4213A89C59A9}" type="pres">
      <dgm:prSet presAssocID="{EFD953FF-E522-4C61-9402-8A85C1296AA9}" presName="iconBgRect" presStyleLbl="bgShp" presStyleIdx="0" presStyleCnt="4"/>
      <dgm:spPr/>
    </dgm:pt>
    <dgm:pt modelId="{8E1BE0ED-4C73-4073-9C07-B6C7C8B90634}" type="pres">
      <dgm:prSet presAssocID="{EFD953FF-E522-4C61-9402-8A85C1296AA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Group"/>
        </a:ext>
      </dgm:extLst>
    </dgm:pt>
    <dgm:pt modelId="{DD0E9F12-F09C-4DB0-9C6E-435AA2C331F8}" type="pres">
      <dgm:prSet presAssocID="{EFD953FF-E522-4C61-9402-8A85C1296AA9}" presName="spaceRect" presStyleCnt="0"/>
      <dgm:spPr/>
    </dgm:pt>
    <dgm:pt modelId="{30DFEFD2-6D9A-4E5A-8D16-6DBBCB51F995}" type="pres">
      <dgm:prSet presAssocID="{EFD953FF-E522-4C61-9402-8A85C1296AA9}" presName="textRect" presStyleLbl="revTx" presStyleIdx="0" presStyleCnt="4">
        <dgm:presLayoutVars>
          <dgm:chMax val="1"/>
          <dgm:chPref val="1"/>
        </dgm:presLayoutVars>
      </dgm:prSet>
      <dgm:spPr/>
    </dgm:pt>
    <dgm:pt modelId="{347CDAF9-F8CD-424D-9134-15880120CB44}" type="pres">
      <dgm:prSet presAssocID="{CE45CB2C-D3E2-42F4-BBE2-3C53913357A5}" presName="sibTrans" presStyleCnt="0"/>
      <dgm:spPr/>
    </dgm:pt>
    <dgm:pt modelId="{8257C9EB-DFFF-4AA5-8107-E44D4C0AF31D}" type="pres">
      <dgm:prSet presAssocID="{7D9B4DAC-7E7B-4C76-98D2-3E5CD00730F7}" presName="compNode" presStyleCnt="0"/>
      <dgm:spPr/>
    </dgm:pt>
    <dgm:pt modelId="{14789F4A-F6CD-43DF-A303-BAF58F35827F}" type="pres">
      <dgm:prSet presAssocID="{7D9B4DAC-7E7B-4C76-98D2-3E5CD00730F7}" presName="iconBgRect" presStyleLbl="bgShp" presStyleIdx="1" presStyleCnt="4"/>
      <dgm:spPr/>
    </dgm:pt>
    <dgm:pt modelId="{FEE7B865-7727-479F-A7BF-79689C679000}" type="pres">
      <dgm:prSet presAssocID="{7D9B4DAC-7E7B-4C76-98D2-3E5CD00730F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eeting"/>
        </a:ext>
      </dgm:extLst>
    </dgm:pt>
    <dgm:pt modelId="{9814C2DE-34EB-4797-8324-AB07A4EEA69B}" type="pres">
      <dgm:prSet presAssocID="{7D9B4DAC-7E7B-4C76-98D2-3E5CD00730F7}" presName="spaceRect" presStyleCnt="0"/>
      <dgm:spPr/>
    </dgm:pt>
    <dgm:pt modelId="{6131374C-2C86-4A08-BBDB-C3DBAF856226}" type="pres">
      <dgm:prSet presAssocID="{7D9B4DAC-7E7B-4C76-98D2-3E5CD00730F7}" presName="textRect" presStyleLbl="revTx" presStyleIdx="1" presStyleCnt="4">
        <dgm:presLayoutVars>
          <dgm:chMax val="1"/>
          <dgm:chPref val="1"/>
        </dgm:presLayoutVars>
      </dgm:prSet>
      <dgm:spPr/>
    </dgm:pt>
    <dgm:pt modelId="{E7A1DC72-5D5C-40F3-A049-A88D3F0DDF30}" type="pres">
      <dgm:prSet presAssocID="{CBBE1934-3BFB-4EED-BB60-88C54591DD86}" presName="sibTrans" presStyleCnt="0"/>
      <dgm:spPr/>
    </dgm:pt>
    <dgm:pt modelId="{10CDE809-0AE7-4E6A-9F94-42EA60CC87DE}" type="pres">
      <dgm:prSet presAssocID="{E8A6D213-2CD7-4AEA-802F-51F5B8C327A2}" presName="compNode" presStyleCnt="0"/>
      <dgm:spPr/>
    </dgm:pt>
    <dgm:pt modelId="{DD36073B-BA02-4621-9D0F-94055A35ABC6}" type="pres">
      <dgm:prSet presAssocID="{E8A6D213-2CD7-4AEA-802F-51F5B8C327A2}" presName="iconBgRect" presStyleLbl="bgShp" presStyleIdx="2" presStyleCnt="4"/>
      <dgm:spPr/>
    </dgm:pt>
    <dgm:pt modelId="{0716D5D2-F226-46A3-8B8F-7087111092CD}" type="pres">
      <dgm:prSet presAssocID="{E8A6D213-2CD7-4AEA-802F-51F5B8C327A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E088B6AB-D5A4-4CD0-B777-35EE0C8AA39D}" type="pres">
      <dgm:prSet presAssocID="{E8A6D213-2CD7-4AEA-802F-51F5B8C327A2}" presName="spaceRect" presStyleCnt="0"/>
      <dgm:spPr/>
    </dgm:pt>
    <dgm:pt modelId="{2965DA3F-699E-40FE-B26E-C41C4796074C}" type="pres">
      <dgm:prSet presAssocID="{E8A6D213-2CD7-4AEA-802F-51F5B8C327A2}" presName="textRect" presStyleLbl="revTx" presStyleIdx="2" presStyleCnt="4">
        <dgm:presLayoutVars>
          <dgm:chMax val="1"/>
          <dgm:chPref val="1"/>
        </dgm:presLayoutVars>
      </dgm:prSet>
      <dgm:spPr/>
    </dgm:pt>
    <dgm:pt modelId="{3FADDA36-75CE-49F1-A24A-7A2164708D62}" type="pres">
      <dgm:prSet presAssocID="{598DA984-9EA4-4F75-9D91-B24F4ABE6608}" presName="sibTrans" presStyleCnt="0"/>
      <dgm:spPr/>
    </dgm:pt>
    <dgm:pt modelId="{46925E48-8FE2-4AE8-8134-E98807F335D2}" type="pres">
      <dgm:prSet presAssocID="{D41AAB1C-7809-4457-9DA3-DEC9D43EDBD3}" presName="compNode" presStyleCnt="0"/>
      <dgm:spPr/>
    </dgm:pt>
    <dgm:pt modelId="{68FAC0CB-8DB0-455D-9259-3AB1E602EB1E}" type="pres">
      <dgm:prSet presAssocID="{D41AAB1C-7809-4457-9DA3-DEC9D43EDBD3}" presName="iconBgRect" presStyleLbl="bgShp" presStyleIdx="3" presStyleCnt="4"/>
      <dgm:spPr/>
    </dgm:pt>
    <dgm:pt modelId="{23A54AD3-8486-4190-9C98-20B699AEC1F4}" type="pres">
      <dgm:prSet presAssocID="{D41AAB1C-7809-4457-9DA3-DEC9D43EDBD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Team"/>
        </a:ext>
      </dgm:extLst>
    </dgm:pt>
    <dgm:pt modelId="{684561DD-286D-4DFC-B5E2-5137F05D9EA0}" type="pres">
      <dgm:prSet presAssocID="{D41AAB1C-7809-4457-9DA3-DEC9D43EDBD3}" presName="spaceRect" presStyleCnt="0"/>
      <dgm:spPr/>
    </dgm:pt>
    <dgm:pt modelId="{9E8CF457-2DEE-45D4-A3F3-A4F0F68A98A4}" type="pres">
      <dgm:prSet presAssocID="{D41AAB1C-7809-4457-9DA3-DEC9D43EDBD3}" presName="textRect" presStyleLbl="revTx" presStyleIdx="3" presStyleCnt="4">
        <dgm:presLayoutVars>
          <dgm:chMax val="1"/>
          <dgm:chPref val="1"/>
        </dgm:presLayoutVars>
      </dgm:prSet>
      <dgm:spPr/>
    </dgm:pt>
  </dgm:ptLst>
  <dgm:cxnLst>
    <dgm:cxn modelId="{AE37EC1C-DA54-4885-AD36-6065F09F544B}" type="presOf" srcId="{7D9B4DAC-7E7B-4C76-98D2-3E5CD00730F7}" destId="{6131374C-2C86-4A08-BBDB-C3DBAF856226}" srcOrd="0" destOrd="0" presId="urn:microsoft.com/office/officeart/2018/5/layout/IconCircleLabelList"/>
    <dgm:cxn modelId="{A620CC34-2CA7-4AF9-96E7-681CA451AD0C}" srcId="{8C27F375-F281-486B-86C6-5D60405CCAAC}" destId="{7D9B4DAC-7E7B-4C76-98D2-3E5CD00730F7}" srcOrd="1" destOrd="0" parTransId="{BC0BEC81-0D47-40E3-9531-E7AB2478544F}" sibTransId="{CBBE1934-3BFB-4EED-BB60-88C54591DD86}"/>
    <dgm:cxn modelId="{288BC457-044B-4944-B514-7DF03BD31550}" type="presOf" srcId="{E8A6D213-2CD7-4AEA-802F-51F5B8C327A2}" destId="{2965DA3F-699E-40FE-B26E-C41C4796074C}" srcOrd="0" destOrd="0" presId="urn:microsoft.com/office/officeart/2018/5/layout/IconCircleLabelList"/>
    <dgm:cxn modelId="{94331883-5419-41A5-965E-6B513344FB9A}" srcId="{8C27F375-F281-486B-86C6-5D60405CCAAC}" destId="{D41AAB1C-7809-4457-9DA3-DEC9D43EDBD3}" srcOrd="3" destOrd="0" parTransId="{52E7FF96-E8DF-46A0-AF21-FEDFCBA6797B}" sibTransId="{2523E6A6-39DE-4164-972F-7098EF54BDBE}"/>
    <dgm:cxn modelId="{1C11AE93-CE84-432E-978F-740421780428}" srcId="{8C27F375-F281-486B-86C6-5D60405CCAAC}" destId="{E8A6D213-2CD7-4AEA-802F-51F5B8C327A2}" srcOrd="2" destOrd="0" parTransId="{7E8C4C8A-D918-4AD3-918C-A06D8FBFA994}" sibTransId="{598DA984-9EA4-4F75-9D91-B24F4ABE6608}"/>
    <dgm:cxn modelId="{41F327AB-9D7C-4964-9A4F-C7A726B962CB}" type="presOf" srcId="{D41AAB1C-7809-4457-9DA3-DEC9D43EDBD3}" destId="{9E8CF457-2DEE-45D4-A3F3-A4F0F68A98A4}" srcOrd="0" destOrd="0" presId="urn:microsoft.com/office/officeart/2018/5/layout/IconCircleLabelList"/>
    <dgm:cxn modelId="{A6154FAF-083E-4F95-849D-98EB1ACCE54F}" type="presOf" srcId="{EFD953FF-E522-4C61-9402-8A85C1296AA9}" destId="{30DFEFD2-6D9A-4E5A-8D16-6DBBCB51F995}" srcOrd="0" destOrd="0" presId="urn:microsoft.com/office/officeart/2018/5/layout/IconCircleLabelList"/>
    <dgm:cxn modelId="{BEC999B1-0538-4BBC-BD42-5BF4EEE35266}" srcId="{8C27F375-F281-486B-86C6-5D60405CCAAC}" destId="{EFD953FF-E522-4C61-9402-8A85C1296AA9}" srcOrd="0" destOrd="0" parTransId="{DDDF6DA4-24A6-4DAC-AAB6-E3C1CE0EC5A4}" sibTransId="{CE45CB2C-D3E2-42F4-BBE2-3C53913357A5}"/>
    <dgm:cxn modelId="{D5EE43C2-98AA-4B76-8C58-D6B76E37DE11}" type="presOf" srcId="{8C27F375-F281-486B-86C6-5D60405CCAAC}" destId="{BC737F4B-0311-455B-B94B-E4C48E37071E}" srcOrd="0" destOrd="0" presId="urn:microsoft.com/office/officeart/2018/5/layout/IconCircleLabelList"/>
    <dgm:cxn modelId="{2952C223-FA27-4E7F-AAF9-71DE7BAC065F}" type="presParOf" srcId="{BC737F4B-0311-455B-B94B-E4C48E37071E}" destId="{3DEE0BDB-31C3-4E24-8380-BFEFF62B1AC0}" srcOrd="0" destOrd="0" presId="urn:microsoft.com/office/officeart/2018/5/layout/IconCircleLabelList"/>
    <dgm:cxn modelId="{B4B4A740-FDD6-40A6-9BC6-9A10D5C953D8}" type="presParOf" srcId="{3DEE0BDB-31C3-4E24-8380-BFEFF62B1AC0}" destId="{820EBF0A-8E3B-4404-88AE-4213A89C59A9}" srcOrd="0" destOrd="0" presId="urn:microsoft.com/office/officeart/2018/5/layout/IconCircleLabelList"/>
    <dgm:cxn modelId="{228B7C5D-B0E0-46D8-A421-6877397BC7C6}" type="presParOf" srcId="{3DEE0BDB-31C3-4E24-8380-BFEFF62B1AC0}" destId="{8E1BE0ED-4C73-4073-9C07-B6C7C8B90634}" srcOrd="1" destOrd="0" presId="urn:microsoft.com/office/officeart/2018/5/layout/IconCircleLabelList"/>
    <dgm:cxn modelId="{2ADBAF0F-A75B-4DF3-9763-D1E9E9843CED}" type="presParOf" srcId="{3DEE0BDB-31C3-4E24-8380-BFEFF62B1AC0}" destId="{DD0E9F12-F09C-4DB0-9C6E-435AA2C331F8}" srcOrd="2" destOrd="0" presId="urn:microsoft.com/office/officeart/2018/5/layout/IconCircleLabelList"/>
    <dgm:cxn modelId="{D8833E68-A7CE-4954-ADA2-98B083357CA5}" type="presParOf" srcId="{3DEE0BDB-31C3-4E24-8380-BFEFF62B1AC0}" destId="{30DFEFD2-6D9A-4E5A-8D16-6DBBCB51F995}" srcOrd="3" destOrd="0" presId="urn:microsoft.com/office/officeart/2018/5/layout/IconCircleLabelList"/>
    <dgm:cxn modelId="{C3C4EA1A-7E26-493E-8F22-E6B2DB4D3617}" type="presParOf" srcId="{BC737F4B-0311-455B-B94B-E4C48E37071E}" destId="{347CDAF9-F8CD-424D-9134-15880120CB44}" srcOrd="1" destOrd="0" presId="urn:microsoft.com/office/officeart/2018/5/layout/IconCircleLabelList"/>
    <dgm:cxn modelId="{7BEF5514-EC3F-499B-A1D7-DEE8E671AF61}" type="presParOf" srcId="{BC737F4B-0311-455B-B94B-E4C48E37071E}" destId="{8257C9EB-DFFF-4AA5-8107-E44D4C0AF31D}" srcOrd="2" destOrd="0" presId="urn:microsoft.com/office/officeart/2018/5/layout/IconCircleLabelList"/>
    <dgm:cxn modelId="{4E08C77A-7BA5-4661-BA72-CB769560E427}" type="presParOf" srcId="{8257C9EB-DFFF-4AA5-8107-E44D4C0AF31D}" destId="{14789F4A-F6CD-43DF-A303-BAF58F35827F}" srcOrd="0" destOrd="0" presId="urn:microsoft.com/office/officeart/2018/5/layout/IconCircleLabelList"/>
    <dgm:cxn modelId="{329D6AC5-5035-430E-9A12-8B7F55840AE1}" type="presParOf" srcId="{8257C9EB-DFFF-4AA5-8107-E44D4C0AF31D}" destId="{FEE7B865-7727-479F-A7BF-79689C679000}" srcOrd="1" destOrd="0" presId="urn:microsoft.com/office/officeart/2018/5/layout/IconCircleLabelList"/>
    <dgm:cxn modelId="{A33C65E9-26D0-4A66-8E0E-B8ED275A378C}" type="presParOf" srcId="{8257C9EB-DFFF-4AA5-8107-E44D4C0AF31D}" destId="{9814C2DE-34EB-4797-8324-AB07A4EEA69B}" srcOrd="2" destOrd="0" presId="urn:microsoft.com/office/officeart/2018/5/layout/IconCircleLabelList"/>
    <dgm:cxn modelId="{C4A56016-6738-4D7F-A174-EAD49E25CA36}" type="presParOf" srcId="{8257C9EB-DFFF-4AA5-8107-E44D4C0AF31D}" destId="{6131374C-2C86-4A08-BBDB-C3DBAF856226}" srcOrd="3" destOrd="0" presId="urn:microsoft.com/office/officeart/2018/5/layout/IconCircleLabelList"/>
    <dgm:cxn modelId="{B60DD70D-A5EC-42BA-8650-285A55E3AB1B}" type="presParOf" srcId="{BC737F4B-0311-455B-B94B-E4C48E37071E}" destId="{E7A1DC72-5D5C-40F3-A049-A88D3F0DDF30}" srcOrd="3" destOrd="0" presId="urn:microsoft.com/office/officeart/2018/5/layout/IconCircleLabelList"/>
    <dgm:cxn modelId="{63B97660-F15F-425B-8B4A-33CC63D9C75C}" type="presParOf" srcId="{BC737F4B-0311-455B-B94B-E4C48E37071E}" destId="{10CDE809-0AE7-4E6A-9F94-42EA60CC87DE}" srcOrd="4" destOrd="0" presId="urn:microsoft.com/office/officeart/2018/5/layout/IconCircleLabelList"/>
    <dgm:cxn modelId="{A6D94D58-5E61-46E4-B31C-9167003151BC}" type="presParOf" srcId="{10CDE809-0AE7-4E6A-9F94-42EA60CC87DE}" destId="{DD36073B-BA02-4621-9D0F-94055A35ABC6}" srcOrd="0" destOrd="0" presId="urn:microsoft.com/office/officeart/2018/5/layout/IconCircleLabelList"/>
    <dgm:cxn modelId="{D06B451D-6B4F-46DD-9F5A-5BCE541B2253}" type="presParOf" srcId="{10CDE809-0AE7-4E6A-9F94-42EA60CC87DE}" destId="{0716D5D2-F226-46A3-8B8F-7087111092CD}" srcOrd="1" destOrd="0" presId="urn:microsoft.com/office/officeart/2018/5/layout/IconCircleLabelList"/>
    <dgm:cxn modelId="{6E271792-FE15-46E5-9578-9D15622004CF}" type="presParOf" srcId="{10CDE809-0AE7-4E6A-9F94-42EA60CC87DE}" destId="{E088B6AB-D5A4-4CD0-B777-35EE0C8AA39D}" srcOrd="2" destOrd="0" presId="urn:microsoft.com/office/officeart/2018/5/layout/IconCircleLabelList"/>
    <dgm:cxn modelId="{B7230DE4-C2C9-49F7-9D2F-031AA5DA20BE}" type="presParOf" srcId="{10CDE809-0AE7-4E6A-9F94-42EA60CC87DE}" destId="{2965DA3F-699E-40FE-B26E-C41C4796074C}" srcOrd="3" destOrd="0" presId="urn:microsoft.com/office/officeart/2018/5/layout/IconCircleLabelList"/>
    <dgm:cxn modelId="{8BAE0E43-A1BB-4498-8B06-3C9CA8CD8831}" type="presParOf" srcId="{BC737F4B-0311-455B-B94B-E4C48E37071E}" destId="{3FADDA36-75CE-49F1-A24A-7A2164708D62}" srcOrd="5" destOrd="0" presId="urn:microsoft.com/office/officeart/2018/5/layout/IconCircleLabelList"/>
    <dgm:cxn modelId="{18A930F4-E817-41F1-9EDF-745FA6AC2DE0}" type="presParOf" srcId="{BC737F4B-0311-455B-B94B-E4C48E37071E}" destId="{46925E48-8FE2-4AE8-8134-E98807F335D2}" srcOrd="6" destOrd="0" presId="urn:microsoft.com/office/officeart/2018/5/layout/IconCircleLabelList"/>
    <dgm:cxn modelId="{0EB825E9-E987-4411-B0A0-4919890EBB6C}" type="presParOf" srcId="{46925E48-8FE2-4AE8-8134-E98807F335D2}" destId="{68FAC0CB-8DB0-455D-9259-3AB1E602EB1E}" srcOrd="0" destOrd="0" presId="urn:microsoft.com/office/officeart/2018/5/layout/IconCircleLabelList"/>
    <dgm:cxn modelId="{C06B309B-E37B-454B-8783-8C77712802B0}" type="presParOf" srcId="{46925E48-8FE2-4AE8-8134-E98807F335D2}" destId="{23A54AD3-8486-4190-9C98-20B699AEC1F4}" srcOrd="1" destOrd="0" presId="urn:microsoft.com/office/officeart/2018/5/layout/IconCircleLabelList"/>
    <dgm:cxn modelId="{4B0AB096-64F3-4977-A465-AB17FAAE211D}" type="presParOf" srcId="{46925E48-8FE2-4AE8-8134-E98807F335D2}" destId="{684561DD-286D-4DFC-B5E2-5137F05D9EA0}" srcOrd="2" destOrd="0" presId="urn:microsoft.com/office/officeart/2018/5/layout/IconCircleLabelList"/>
    <dgm:cxn modelId="{FB0FD9B5-653A-416D-A624-070D2FE478DC}" type="presParOf" srcId="{46925E48-8FE2-4AE8-8134-E98807F335D2}" destId="{9E8CF457-2DEE-45D4-A3F3-A4F0F68A98A4}" srcOrd="3" destOrd="0" presId="urn:microsoft.com/office/officeart/2018/5/layout/IconCircle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27F375-F281-486B-86C6-5D60405CCAAC}" type="doc">
      <dgm:prSet loTypeId="urn:microsoft.com/office/officeart/2018/5/layout/IconCircleLabelList" loCatId="icon" qsTypeId="urn:microsoft.com/office/officeart/2005/8/quickstyle/simple1" qsCatId="simple" csTypeId="urn:microsoft.com/office/officeart/2005/8/colors/accent1_2" csCatId="accent1" phldr="1"/>
      <dgm:spPr/>
      <dgm:t>
        <a:bodyPr/>
        <a:lstStyle/>
        <a:p>
          <a:endParaRPr lang="en-US"/>
        </a:p>
      </dgm:t>
    </dgm:pt>
    <dgm:pt modelId="{EFD953FF-E522-4C61-9402-8A85C1296AA9}">
      <dgm:prSet custT="1"/>
      <dgm:spPr/>
      <dgm:t>
        <a:bodyPr/>
        <a:lstStyle/>
        <a:p>
          <a:pPr>
            <a:lnSpc>
              <a:spcPct val="100000"/>
            </a:lnSpc>
            <a:defRPr cap="all"/>
          </a:pPr>
          <a:r>
            <a:rPr lang="en-US" sz="2100">
              <a:latin typeface="Verdana" panose="020B0604030504040204" pitchFamily="34" charset="0"/>
              <a:ea typeface="Verdana" panose="020B0604030504040204" pitchFamily="34" charset="0"/>
            </a:rPr>
            <a:t>Community Shares Input </a:t>
          </a:r>
        </a:p>
      </dgm:t>
    </dgm:pt>
    <dgm:pt modelId="{DDDF6DA4-24A6-4DAC-AAB6-E3C1CE0EC5A4}" type="parTrans" cxnId="{BEC999B1-0538-4BBC-BD42-5BF4EEE35266}">
      <dgm:prSet/>
      <dgm:spPr/>
      <dgm:t>
        <a:bodyPr/>
        <a:lstStyle/>
        <a:p>
          <a:endParaRPr lang="en-US"/>
        </a:p>
      </dgm:t>
    </dgm:pt>
    <dgm:pt modelId="{CE45CB2C-D3E2-42F4-BBE2-3C53913357A5}" type="sibTrans" cxnId="{BEC999B1-0538-4BBC-BD42-5BF4EEE35266}">
      <dgm:prSet/>
      <dgm:spPr/>
      <dgm:t>
        <a:bodyPr/>
        <a:lstStyle/>
        <a:p>
          <a:endParaRPr lang="en-US"/>
        </a:p>
      </dgm:t>
    </dgm:pt>
    <dgm:pt modelId="{7D9B4DAC-7E7B-4C76-98D2-3E5CD00730F7}">
      <dgm:prSet custT="1"/>
      <dgm:spPr/>
      <dgm:t>
        <a:bodyPr/>
        <a:lstStyle/>
        <a:p>
          <a:pPr>
            <a:lnSpc>
              <a:spcPct val="100000"/>
            </a:lnSpc>
            <a:defRPr cap="all"/>
          </a:pPr>
          <a:r>
            <a:rPr lang="en-US" sz="2100">
              <a:latin typeface="Verdana" panose="020B0604030504040204" pitchFamily="34" charset="0"/>
              <a:ea typeface="Verdana" panose="020B0604030504040204" pitchFamily="34" charset="0"/>
            </a:rPr>
            <a:t>Council Takes Action </a:t>
          </a:r>
        </a:p>
      </dgm:t>
    </dgm:pt>
    <dgm:pt modelId="{BC0BEC81-0D47-40E3-9531-E7AB2478544F}" type="parTrans" cxnId="{A620CC34-2CA7-4AF9-96E7-681CA451AD0C}">
      <dgm:prSet/>
      <dgm:spPr/>
      <dgm:t>
        <a:bodyPr/>
        <a:lstStyle/>
        <a:p>
          <a:endParaRPr lang="en-US"/>
        </a:p>
      </dgm:t>
    </dgm:pt>
    <dgm:pt modelId="{CBBE1934-3BFB-4EED-BB60-88C54591DD86}" type="sibTrans" cxnId="{A620CC34-2CA7-4AF9-96E7-681CA451AD0C}">
      <dgm:prSet/>
      <dgm:spPr/>
      <dgm:t>
        <a:bodyPr/>
        <a:lstStyle/>
        <a:p>
          <a:endParaRPr lang="en-US"/>
        </a:p>
      </dgm:t>
    </dgm:pt>
    <dgm:pt modelId="{E8A6D213-2CD7-4AEA-802F-51F5B8C327A2}">
      <dgm:prSet custT="1"/>
      <dgm:spPr/>
      <dgm:t>
        <a:bodyPr/>
        <a:lstStyle/>
        <a:p>
          <a:pPr>
            <a:lnSpc>
              <a:spcPct val="100000"/>
            </a:lnSpc>
            <a:defRPr cap="all"/>
          </a:pPr>
          <a:r>
            <a:rPr lang="en-US" sz="2100">
              <a:latin typeface="Verdana" panose="020B0604030504040204" pitchFamily="34" charset="0"/>
              <a:ea typeface="Verdana" panose="020B0604030504040204" pitchFamily="34" charset="0"/>
            </a:rPr>
            <a:t>Actions Lead to Outcomes</a:t>
          </a:r>
        </a:p>
      </dgm:t>
    </dgm:pt>
    <dgm:pt modelId="{7E8C4C8A-D918-4AD3-918C-A06D8FBFA994}" type="parTrans" cxnId="{1C11AE93-CE84-432E-978F-740421780428}">
      <dgm:prSet/>
      <dgm:spPr/>
      <dgm:t>
        <a:bodyPr/>
        <a:lstStyle/>
        <a:p>
          <a:endParaRPr lang="en-US"/>
        </a:p>
      </dgm:t>
    </dgm:pt>
    <dgm:pt modelId="{598DA984-9EA4-4F75-9D91-B24F4ABE6608}" type="sibTrans" cxnId="{1C11AE93-CE84-432E-978F-740421780428}">
      <dgm:prSet/>
      <dgm:spPr/>
      <dgm:t>
        <a:bodyPr/>
        <a:lstStyle/>
        <a:p>
          <a:endParaRPr lang="en-US"/>
        </a:p>
      </dgm:t>
    </dgm:pt>
    <dgm:pt modelId="{D41AAB1C-7809-4457-9DA3-DEC9D43EDBD3}">
      <dgm:prSet custT="1"/>
      <dgm:spPr/>
      <dgm:t>
        <a:bodyPr/>
        <a:lstStyle/>
        <a:p>
          <a:pPr>
            <a:lnSpc>
              <a:spcPct val="100000"/>
            </a:lnSpc>
            <a:defRPr cap="all"/>
          </a:pPr>
          <a:r>
            <a:rPr lang="en-US" sz="2100">
              <a:latin typeface="Verdana" panose="020B0604030504040204" pitchFamily="34" charset="0"/>
              <a:ea typeface="Verdana" panose="020B0604030504040204" pitchFamily="34" charset="0"/>
            </a:rPr>
            <a:t>Impact Felt by Community</a:t>
          </a:r>
        </a:p>
      </dgm:t>
    </dgm:pt>
    <dgm:pt modelId="{52E7FF96-E8DF-46A0-AF21-FEDFCBA6797B}" type="parTrans" cxnId="{94331883-5419-41A5-965E-6B513344FB9A}">
      <dgm:prSet/>
      <dgm:spPr/>
      <dgm:t>
        <a:bodyPr/>
        <a:lstStyle/>
        <a:p>
          <a:endParaRPr lang="en-US"/>
        </a:p>
      </dgm:t>
    </dgm:pt>
    <dgm:pt modelId="{2523E6A6-39DE-4164-972F-7098EF54BDBE}" type="sibTrans" cxnId="{94331883-5419-41A5-965E-6B513344FB9A}">
      <dgm:prSet/>
      <dgm:spPr/>
      <dgm:t>
        <a:bodyPr/>
        <a:lstStyle/>
        <a:p>
          <a:endParaRPr lang="en-US"/>
        </a:p>
      </dgm:t>
    </dgm:pt>
    <dgm:pt modelId="{BC737F4B-0311-455B-B94B-E4C48E37071E}" type="pres">
      <dgm:prSet presAssocID="{8C27F375-F281-486B-86C6-5D60405CCAAC}" presName="root" presStyleCnt="0">
        <dgm:presLayoutVars>
          <dgm:dir/>
          <dgm:resizeHandles val="exact"/>
        </dgm:presLayoutVars>
      </dgm:prSet>
      <dgm:spPr/>
    </dgm:pt>
    <dgm:pt modelId="{3DEE0BDB-31C3-4E24-8380-BFEFF62B1AC0}" type="pres">
      <dgm:prSet presAssocID="{EFD953FF-E522-4C61-9402-8A85C1296AA9}" presName="compNode" presStyleCnt="0"/>
      <dgm:spPr/>
    </dgm:pt>
    <dgm:pt modelId="{820EBF0A-8E3B-4404-88AE-4213A89C59A9}" type="pres">
      <dgm:prSet presAssocID="{EFD953FF-E522-4C61-9402-8A85C1296AA9}" presName="iconBgRect" presStyleLbl="bgShp" presStyleIdx="0" presStyleCnt="4"/>
      <dgm:spPr/>
    </dgm:pt>
    <dgm:pt modelId="{8E1BE0ED-4C73-4073-9C07-B6C7C8B90634}" type="pres">
      <dgm:prSet presAssocID="{EFD953FF-E522-4C61-9402-8A85C1296AA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Group"/>
        </a:ext>
      </dgm:extLst>
    </dgm:pt>
    <dgm:pt modelId="{DD0E9F12-F09C-4DB0-9C6E-435AA2C331F8}" type="pres">
      <dgm:prSet presAssocID="{EFD953FF-E522-4C61-9402-8A85C1296AA9}" presName="spaceRect" presStyleCnt="0"/>
      <dgm:spPr/>
    </dgm:pt>
    <dgm:pt modelId="{30DFEFD2-6D9A-4E5A-8D16-6DBBCB51F995}" type="pres">
      <dgm:prSet presAssocID="{EFD953FF-E522-4C61-9402-8A85C1296AA9}" presName="textRect" presStyleLbl="revTx" presStyleIdx="0" presStyleCnt="4">
        <dgm:presLayoutVars>
          <dgm:chMax val="1"/>
          <dgm:chPref val="1"/>
        </dgm:presLayoutVars>
      </dgm:prSet>
      <dgm:spPr/>
    </dgm:pt>
    <dgm:pt modelId="{347CDAF9-F8CD-424D-9134-15880120CB44}" type="pres">
      <dgm:prSet presAssocID="{CE45CB2C-D3E2-42F4-BBE2-3C53913357A5}" presName="sibTrans" presStyleCnt="0"/>
      <dgm:spPr/>
    </dgm:pt>
    <dgm:pt modelId="{8257C9EB-DFFF-4AA5-8107-E44D4C0AF31D}" type="pres">
      <dgm:prSet presAssocID="{7D9B4DAC-7E7B-4C76-98D2-3E5CD00730F7}" presName="compNode" presStyleCnt="0"/>
      <dgm:spPr/>
    </dgm:pt>
    <dgm:pt modelId="{14789F4A-F6CD-43DF-A303-BAF58F35827F}" type="pres">
      <dgm:prSet presAssocID="{7D9B4DAC-7E7B-4C76-98D2-3E5CD00730F7}" presName="iconBgRect" presStyleLbl="bgShp" presStyleIdx="1" presStyleCnt="4"/>
      <dgm:spPr/>
    </dgm:pt>
    <dgm:pt modelId="{FEE7B865-7727-479F-A7BF-79689C679000}" type="pres">
      <dgm:prSet presAssocID="{7D9B4DAC-7E7B-4C76-98D2-3E5CD00730F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eeting"/>
        </a:ext>
      </dgm:extLst>
    </dgm:pt>
    <dgm:pt modelId="{9814C2DE-34EB-4797-8324-AB07A4EEA69B}" type="pres">
      <dgm:prSet presAssocID="{7D9B4DAC-7E7B-4C76-98D2-3E5CD00730F7}" presName="spaceRect" presStyleCnt="0"/>
      <dgm:spPr/>
    </dgm:pt>
    <dgm:pt modelId="{6131374C-2C86-4A08-BBDB-C3DBAF856226}" type="pres">
      <dgm:prSet presAssocID="{7D9B4DAC-7E7B-4C76-98D2-3E5CD00730F7}" presName="textRect" presStyleLbl="revTx" presStyleIdx="1" presStyleCnt="4">
        <dgm:presLayoutVars>
          <dgm:chMax val="1"/>
          <dgm:chPref val="1"/>
        </dgm:presLayoutVars>
      </dgm:prSet>
      <dgm:spPr/>
    </dgm:pt>
    <dgm:pt modelId="{E7A1DC72-5D5C-40F3-A049-A88D3F0DDF30}" type="pres">
      <dgm:prSet presAssocID="{CBBE1934-3BFB-4EED-BB60-88C54591DD86}" presName="sibTrans" presStyleCnt="0"/>
      <dgm:spPr/>
    </dgm:pt>
    <dgm:pt modelId="{10CDE809-0AE7-4E6A-9F94-42EA60CC87DE}" type="pres">
      <dgm:prSet presAssocID="{E8A6D213-2CD7-4AEA-802F-51F5B8C327A2}" presName="compNode" presStyleCnt="0"/>
      <dgm:spPr/>
    </dgm:pt>
    <dgm:pt modelId="{DD36073B-BA02-4621-9D0F-94055A35ABC6}" type="pres">
      <dgm:prSet presAssocID="{E8A6D213-2CD7-4AEA-802F-51F5B8C327A2}" presName="iconBgRect" presStyleLbl="bgShp" presStyleIdx="2" presStyleCnt="4"/>
      <dgm:spPr/>
    </dgm:pt>
    <dgm:pt modelId="{0716D5D2-F226-46A3-8B8F-7087111092CD}" type="pres">
      <dgm:prSet presAssocID="{E8A6D213-2CD7-4AEA-802F-51F5B8C327A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E088B6AB-D5A4-4CD0-B777-35EE0C8AA39D}" type="pres">
      <dgm:prSet presAssocID="{E8A6D213-2CD7-4AEA-802F-51F5B8C327A2}" presName="spaceRect" presStyleCnt="0"/>
      <dgm:spPr/>
    </dgm:pt>
    <dgm:pt modelId="{2965DA3F-699E-40FE-B26E-C41C4796074C}" type="pres">
      <dgm:prSet presAssocID="{E8A6D213-2CD7-4AEA-802F-51F5B8C327A2}" presName="textRect" presStyleLbl="revTx" presStyleIdx="2" presStyleCnt="4">
        <dgm:presLayoutVars>
          <dgm:chMax val="1"/>
          <dgm:chPref val="1"/>
        </dgm:presLayoutVars>
      </dgm:prSet>
      <dgm:spPr/>
    </dgm:pt>
    <dgm:pt modelId="{3FADDA36-75CE-49F1-A24A-7A2164708D62}" type="pres">
      <dgm:prSet presAssocID="{598DA984-9EA4-4F75-9D91-B24F4ABE6608}" presName="sibTrans" presStyleCnt="0"/>
      <dgm:spPr/>
    </dgm:pt>
    <dgm:pt modelId="{46925E48-8FE2-4AE8-8134-E98807F335D2}" type="pres">
      <dgm:prSet presAssocID="{D41AAB1C-7809-4457-9DA3-DEC9D43EDBD3}" presName="compNode" presStyleCnt="0"/>
      <dgm:spPr/>
    </dgm:pt>
    <dgm:pt modelId="{68FAC0CB-8DB0-455D-9259-3AB1E602EB1E}" type="pres">
      <dgm:prSet presAssocID="{D41AAB1C-7809-4457-9DA3-DEC9D43EDBD3}" presName="iconBgRect" presStyleLbl="bgShp" presStyleIdx="3" presStyleCnt="4"/>
      <dgm:spPr/>
    </dgm:pt>
    <dgm:pt modelId="{23A54AD3-8486-4190-9C98-20B699AEC1F4}" type="pres">
      <dgm:prSet presAssocID="{D41AAB1C-7809-4457-9DA3-DEC9D43EDBD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Team"/>
        </a:ext>
      </dgm:extLst>
    </dgm:pt>
    <dgm:pt modelId="{684561DD-286D-4DFC-B5E2-5137F05D9EA0}" type="pres">
      <dgm:prSet presAssocID="{D41AAB1C-7809-4457-9DA3-DEC9D43EDBD3}" presName="spaceRect" presStyleCnt="0"/>
      <dgm:spPr/>
    </dgm:pt>
    <dgm:pt modelId="{9E8CF457-2DEE-45D4-A3F3-A4F0F68A98A4}" type="pres">
      <dgm:prSet presAssocID="{D41AAB1C-7809-4457-9DA3-DEC9D43EDBD3}" presName="textRect" presStyleLbl="revTx" presStyleIdx="3" presStyleCnt="4">
        <dgm:presLayoutVars>
          <dgm:chMax val="1"/>
          <dgm:chPref val="1"/>
        </dgm:presLayoutVars>
      </dgm:prSet>
      <dgm:spPr/>
    </dgm:pt>
  </dgm:ptLst>
  <dgm:cxnLst>
    <dgm:cxn modelId="{AE37EC1C-DA54-4885-AD36-6065F09F544B}" type="presOf" srcId="{7D9B4DAC-7E7B-4C76-98D2-3E5CD00730F7}" destId="{6131374C-2C86-4A08-BBDB-C3DBAF856226}" srcOrd="0" destOrd="0" presId="urn:microsoft.com/office/officeart/2018/5/layout/IconCircleLabelList"/>
    <dgm:cxn modelId="{A620CC34-2CA7-4AF9-96E7-681CA451AD0C}" srcId="{8C27F375-F281-486B-86C6-5D60405CCAAC}" destId="{7D9B4DAC-7E7B-4C76-98D2-3E5CD00730F7}" srcOrd="1" destOrd="0" parTransId="{BC0BEC81-0D47-40E3-9531-E7AB2478544F}" sibTransId="{CBBE1934-3BFB-4EED-BB60-88C54591DD86}"/>
    <dgm:cxn modelId="{288BC457-044B-4944-B514-7DF03BD31550}" type="presOf" srcId="{E8A6D213-2CD7-4AEA-802F-51F5B8C327A2}" destId="{2965DA3F-699E-40FE-B26E-C41C4796074C}" srcOrd="0" destOrd="0" presId="urn:microsoft.com/office/officeart/2018/5/layout/IconCircleLabelList"/>
    <dgm:cxn modelId="{94331883-5419-41A5-965E-6B513344FB9A}" srcId="{8C27F375-F281-486B-86C6-5D60405CCAAC}" destId="{D41AAB1C-7809-4457-9DA3-DEC9D43EDBD3}" srcOrd="3" destOrd="0" parTransId="{52E7FF96-E8DF-46A0-AF21-FEDFCBA6797B}" sibTransId="{2523E6A6-39DE-4164-972F-7098EF54BDBE}"/>
    <dgm:cxn modelId="{1C11AE93-CE84-432E-978F-740421780428}" srcId="{8C27F375-F281-486B-86C6-5D60405CCAAC}" destId="{E8A6D213-2CD7-4AEA-802F-51F5B8C327A2}" srcOrd="2" destOrd="0" parTransId="{7E8C4C8A-D918-4AD3-918C-A06D8FBFA994}" sibTransId="{598DA984-9EA4-4F75-9D91-B24F4ABE6608}"/>
    <dgm:cxn modelId="{41F327AB-9D7C-4964-9A4F-C7A726B962CB}" type="presOf" srcId="{D41AAB1C-7809-4457-9DA3-DEC9D43EDBD3}" destId="{9E8CF457-2DEE-45D4-A3F3-A4F0F68A98A4}" srcOrd="0" destOrd="0" presId="urn:microsoft.com/office/officeart/2018/5/layout/IconCircleLabelList"/>
    <dgm:cxn modelId="{A6154FAF-083E-4F95-849D-98EB1ACCE54F}" type="presOf" srcId="{EFD953FF-E522-4C61-9402-8A85C1296AA9}" destId="{30DFEFD2-6D9A-4E5A-8D16-6DBBCB51F995}" srcOrd="0" destOrd="0" presId="urn:microsoft.com/office/officeart/2018/5/layout/IconCircleLabelList"/>
    <dgm:cxn modelId="{BEC999B1-0538-4BBC-BD42-5BF4EEE35266}" srcId="{8C27F375-F281-486B-86C6-5D60405CCAAC}" destId="{EFD953FF-E522-4C61-9402-8A85C1296AA9}" srcOrd="0" destOrd="0" parTransId="{DDDF6DA4-24A6-4DAC-AAB6-E3C1CE0EC5A4}" sibTransId="{CE45CB2C-D3E2-42F4-BBE2-3C53913357A5}"/>
    <dgm:cxn modelId="{D5EE43C2-98AA-4B76-8C58-D6B76E37DE11}" type="presOf" srcId="{8C27F375-F281-486B-86C6-5D60405CCAAC}" destId="{BC737F4B-0311-455B-B94B-E4C48E37071E}" srcOrd="0" destOrd="0" presId="urn:microsoft.com/office/officeart/2018/5/layout/IconCircleLabelList"/>
    <dgm:cxn modelId="{2952C223-FA27-4E7F-AAF9-71DE7BAC065F}" type="presParOf" srcId="{BC737F4B-0311-455B-B94B-E4C48E37071E}" destId="{3DEE0BDB-31C3-4E24-8380-BFEFF62B1AC0}" srcOrd="0" destOrd="0" presId="urn:microsoft.com/office/officeart/2018/5/layout/IconCircleLabelList"/>
    <dgm:cxn modelId="{B4B4A740-FDD6-40A6-9BC6-9A10D5C953D8}" type="presParOf" srcId="{3DEE0BDB-31C3-4E24-8380-BFEFF62B1AC0}" destId="{820EBF0A-8E3B-4404-88AE-4213A89C59A9}" srcOrd="0" destOrd="0" presId="urn:microsoft.com/office/officeart/2018/5/layout/IconCircleLabelList"/>
    <dgm:cxn modelId="{228B7C5D-B0E0-46D8-A421-6877397BC7C6}" type="presParOf" srcId="{3DEE0BDB-31C3-4E24-8380-BFEFF62B1AC0}" destId="{8E1BE0ED-4C73-4073-9C07-B6C7C8B90634}" srcOrd="1" destOrd="0" presId="urn:microsoft.com/office/officeart/2018/5/layout/IconCircleLabelList"/>
    <dgm:cxn modelId="{2ADBAF0F-A75B-4DF3-9763-D1E9E9843CED}" type="presParOf" srcId="{3DEE0BDB-31C3-4E24-8380-BFEFF62B1AC0}" destId="{DD0E9F12-F09C-4DB0-9C6E-435AA2C331F8}" srcOrd="2" destOrd="0" presId="urn:microsoft.com/office/officeart/2018/5/layout/IconCircleLabelList"/>
    <dgm:cxn modelId="{D8833E68-A7CE-4954-ADA2-98B083357CA5}" type="presParOf" srcId="{3DEE0BDB-31C3-4E24-8380-BFEFF62B1AC0}" destId="{30DFEFD2-6D9A-4E5A-8D16-6DBBCB51F995}" srcOrd="3" destOrd="0" presId="urn:microsoft.com/office/officeart/2018/5/layout/IconCircleLabelList"/>
    <dgm:cxn modelId="{C3C4EA1A-7E26-493E-8F22-E6B2DB4D3617}" type="presParOf" srcId="{BC737F4B-0311-455B-B94B-E4C48E37071E}" destId="{347CDAF9-F8CD-424D-9134-15880120CB44}" srcOrd="1" destOrd="0" presId="urn:microsoft.com/office/officeart/2018/5/layout/IconCircleLabelList"/>
    <dgm:cxn modelId="{7BEF5514-EC3F-499B-A1D7-DEE8E671AF61}" type="presParOf" srcId="{BC737F4B-0311-455B-B94B-E4C48E37071E}" destId="{8257C9EB-DFFF-4AA5-8107-E44D4C0AF31D}" srcOrd="2" destOrd="0" presId="urn:microsoft.com/office/officeart/2018/5/layout/IconCircleLabelList"/>
    <dgm:cxn modelId="{4E08C77A-7BA5-4661-BA72-CB769560E427}" type="presParOf" srcId="{8257C9EB-DFFF-4AA5-8107-E44D4C0AF31D}" destId="{14789F4A-F6CD-43DF-A303-BAF58F35827F}" srcOrd="0" destOrd="0" presId="urn:microsoft.com/office/officeart/2018/5/layout/IconCircleLabelList"/>
    <dgm:cxn modelId="{329D6AC5-5035-430E-9A12-8B7F55840AE1}" type="presParOf" srcId="{8257C9EB-DFFF-4AA5-8107-E44D4C0AF31D}" destId="{FEE7B865-7727-479F-A7BF-79689C679000}" srcOrd="1" destOrd="0" presId="urn:microsoft.com/office/officeart/2018/5/layout/IconCircleLabelList"/>
    <dgm:cxn modelId="{A33C65E9-26D0-4A66-8E0E-B8ED275A378C}" type="presParOf" srcId="{8257C9EB-DFFF-4AA5-8107-E44D4C0AF31D}" destId="{9814C2DE-34EB-4797-8324-AB07A4EEA69B}" srcOrd="2" destOrd="0" presId="urn:microsoft.com/office/officeart/2018/5/layout/IconCircleLabelList"/>
    <dgm:cxn modelId="{C4A56016-6738-4D7F-A174-EAD49E25CA36}" type="presParOf" srcId="{8257C9EB-DFFF-4AA5-8107-E44D4C0AF31D}" destId="{6131374C-2C86-4A08-BBDB-C3DBAF856226}" srcOrd="3" destOrd="0" presId="urn:microsoft.com/office/officeart/2018/5/layout/IconCircleLabelList"/>
    <dgm:cxn modelId="{B60DD70D-A5EC-42BA-8650-285A55E3AB1B}" type="presParOf" srcId="{BC737F4B-0311-455B-B94B-E4C48E37071E}" destId="{E7A1DC72-5D5C-40F3-A049-A88D3F0DDF30}" srcOrd="3" destOrd="0" presId="urn:microsoft.com/office/officeart/2018/5/layout/IconCircleLabelList"/>
    <dgm:cxn modelId="{63B97660-F15F-425B-8B4A-33CC63D9C75C}" type="presParOf" srcId="{BC737F4B-0311-455B-B94B-E4C48E37071E}" destId="{10CDE809-0AE7-4E6A-9F94-42EA60CC87DE}" srcOrd="4" destOrd="0" presId="urn:microsoft.com/office/officeart/2018/5/layout/IconCircleLabelList"/>
    <dgm:cxn modelId="{A6D94D58-5E61-46E4-B31C-9167003151BC}" type="presParOf" srcId="{10CDE809-0AE7-4E6A-9F94-42EA60CC87DE}" destId="{DD36073B-BA02-4621-9D0F-94055A35ABC6}" srcOrd="0" destOrd="0" presId="urn:microsoft.com/office/officeart/2018/5/layout/IconCircleLabelList"/>
    <dgm:cxn modelId="{D06B451D-6B4F-46DD-9F5A-5BCE541B2253}" type="presParOf" srcId="{10CDE809-0AE7-4E6A-9F94-42EA60CC87DE}" destId="{0716D5D2-F226-46A3-8B8F-7087111092CD}" srcOrd="1" destOrd="0" presId="urn:microsoft.com/office/officeart/2018/5/layout/IconCircleLabelList"/>
    <dgm:cxn modelId="{6E271792-FE15-46E5-9578-9D15622004CF}" type="presParOf" srcId="{10CDE809-0AE7-4E6A-9F94-42EA60CC87DE}" destId="{E088B6AB-D5A4-4CD0-B777-35EE0C8AA39D}" srcOrd="2" destOrd="0" presId="urn:microsoft.com/office/officeart/2018/5/layout/IconCircleLabelList"/>
    <dgm:cxn modelId="{B7230DE4-C2C9-49F7-9D2F-031AA5DA20BE}" type="presParOf" srcId="{10CDE809-0AE7-4E6A-9F94-42EA60CC87DE}" destId="{2965DA3F-699E-40FE-B26E-C41C4796074C}" srcOrd="3" destOrd="0" presId="urn:microsoft.com/office/officeart/2018/5/layout/IconCircleLabelList"/>
    <dgm:cxn modelId="{8BAE0E43-A1BB-4498-8B06-3C9CA8CD8831}" type="presParOf" srcId="{BC737F4B-0311-455B-B94B-E4C48E37071E}" destId="{3FADDA36-75CE-49F1-A24A-7A2164708D62}" srcOrd="5" destOrd="0" presId="urn:microsoft.com/office/officeart/2018/5/layout/IconCircleLabelList"/>
    <dgm:cxn modelId="{18A930F4-E817-41F1-9EDF-745FA6AC2DE0}" type="presParOf" srcId="{BC737F4B-0311-455B-B94B-E4C48E37071E}" destId="{46925E48-8FE2-4AE8-8134-E98807F335D2}" srcOrd="6" destOrd="0" presId="urn:microsoft.com/office/officeart/2018/5/layout/IconCircleLabelList"/>
    <dgm:cxn modelId="{0EB825E9-E987-4411-B0A0-4919890EBB6C}" type="presParOf" srcId="{46925E48-8FE2-4AE8-8134-E98807F335D2}" destId="{68FAC0CB-8DB0-455D-9259-3AB1E602EB1E}" srcOrd="0" destOrd="0" presId="urn:microsoft.com/office/officeart/2018/5/layout/IconCircleLabelList"/>
    <dgm:cxn modelId="{C06B309B-E37B-454B-8783-8C77712802B0}" type="presParOf" srcId="{46925E48-8FE2-4AE8-8134-E98807F335D2}" destId="{23A54AD3-8486-4190-9C98-20B699AEC1F4}" srcOrd="1" destOrd="0" presId="urn:microsoft.com/office/officeart/2018/5/layout/IconCircleLabelList"/>
    <dgm:cxn modelId="{4B0AB096-64F3-4977-A465-AB17FAAE211D}" type="presParOf" srcId="{46925E48-8FE2-4AE8-8134-E98807F335D2}" destId="{684561DD-286D-4DFC-B5E2-5137F05D9EA0}" srcOrd="2" destOrd="0" presId="urn:microsoft.com/office/officeart/2018/5/layout/IconCircleLabelList"/>
    <dgm:cxn modelId="{FB0FD9B5-653A-416D-A624-070D2FE478DC}" type="presParOf" srcId="{46925E48-8FE2-4AE8-8134-E98807F335D2}" destId="{9E8CF457-2DEE-45D4-A3F3-A4F0F68A98A4}" srcOrd="3" destOrd="0" presId="urn:microsoft.com/office/officeart/2018/5/layout/IconCircle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C65005-A43B-4A5D-B784-7AE11F21CB4E}">
      <dsp:nvSpPr>
        <dsp:cNvPr id="0" name=""/>
        <dsp:cNvSpPr/>
      </dsp:nvSpPr>
      <dsp:spPr>
        <a:xfrm>
          <a:off x="838435" y="1793174"/>
          <a:ext cx="899226" cy="8992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705C1C-0019-4BD8-A353-3BAF5F31E672}">
      <dsp:nvSpPr>
        <dsp:cNvPr id="0" name=""/>
        <dsp:cNvSpPr/>
      </dsp:nvSpPr>
      <dsp:spPr>
        <a:xfrm>
          <a:off x="3439" y="2818574"/>
          <a:ext cx="2569218" cy="3853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US" sz="2000" kern="1200">
              <a:latin typeface="Verdana" panose="020B0604030504040204" pitchFamily="34" charset="0"/>
              <a:ea typeface="Verdana" panose="020B0604030504040204" pitchFamily="34" charset="0"/>
            </a:rPr>
            <a:t>Learn</a:t>
          </a:r>
        </a:p>
      </dsp:txBody>
      <dsp:txXfrm>
        <a:off x="3439" y="2818574"/>
        <a:ext cx="2569218" cy="385382"/>
      </dsp:txXfrm>
    </dsp:sp>
    <dsp:sp modelId="{04A908AD-80AE-4A3A-9226-2E5244B505C0}">
      <dsp:nvSpPr>
        <dsp:cNvPr id="0" name=""/>
        <dsp:cNvSpPr/>
      </dsp:nvSpPr>
      <dsp:spPr>
        <a:xfrm>
          <a:off x="3439" y="3262643"/>
          <a:ext cx="2569218" cy="1464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rtl="0">
            <a:lnSpc>
              <a:spcPct val="100000"/>
            </a:lnSpc>
            <a:spcBef>
              <a:spcPct val="0"/>
            </a:spcBef>
            <a:spcAft>
              <a:spcPct val="35000"/>
            </a:spcAft>
            <a:buNone/>
          </a:pPr>
          <a:r>
            <a:rPr lang="en-US" sz="2000" kern="1200">
              <a:latin typeface="Verdana"/>
              <a:ea typeface="Verdana"/>
            </a:rPr>
            <a:t>About SCDD and the State Plan </a:t>
          </a:r>
        </a:p>
      </dsp:txBody>
      <dsp:txXfrm>
        <a:off x="3439" y="3262643"/>
        <a:ext cx="2569218" cy="1464815"/>
      </dsp:txXfrm>
    </dsp:sp>
    <dsp:sp modelId="{4A2F8D8A-78E5-4E75-B14F-D30ECB307F55}">
      <dsp:nvSpPr>
        <dsp:cNvPr id="0" name=""/>
        <dsp:cNvSpPr/>
      </dsp:nvSpPr>
      <dsp:spPr>
        <a:xfrm>
          <a:off x="3857267" y="1793174"/>
          <a:ext cx="899226" cy="8992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28A304-9CCB-4BBB-BBEF-8FD2D8CDB883}">
      <dsp:nvSpPr>
        <dsp:cNvPr id="0" name=""/>
        <dsp:cNvSpPr/>
      </dsp:nvSpPr>
      <dsp:spPr>
        <a:xfrm>
          <a:off x="3022271" y="2818574"/>
          <a:ext cx="2569218" cy="3853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US" sz="2000" kern="1200">
              <a:latin typeface="Verdana"/>
              <a:ea typeface="Verdana"/>
            </a:rPr>
            <a:t>Understand</a:t>
          </a:r>
        </a:p>
      </dsp:txBody>
      <dsp:txXfrm>
        <a:off x="3022271" y="2818574"/>
        <a:ext cx="2569218" cy="385382"/>
      </dsp:txXfrm>
    </dsp:sp>
    <dsp:sp modelId="{BB0EC034-B5E0-47CF-91BD-74C48289170F}">
      <dsp:nvSpPr>
        <dsp:cNvPr id="0" name=""/>
        <dsp:cNvSpPr/>
      </dsp:nvSpPr>
      <dsp:spPr>
        <a:xfrm>
          <a:off x="3022271" y="3262643"/>
          <a:ext cx="2569218" cy="1464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US" sz="2000" kern="1200">
              <a:latin typeface="Verdana"/>
              <a:ea typeface="Verdana"/>
            </a:rPr>
            <a:t>Why your feedback matters </a:t>
          </a:r>
        </a:p>
      </dsp:txBody>
      <dsp:txXfrm>
        <a:off x="3022271" y="3262643"/>
        <a:ext cx="2569218" cy="1464815"/>
      </dsp:txXfrm>
    </dsp:sp>
    <dsp:sp modelId="{A849B313-3A95-4870-9F8E-4249F1E8419D}">
      <dsp:nvSpPr>
        <dsp:cNvPr id="0" name=""/>
        <dsp:cNvSpPr/>
      </dsp:nvSpPr>
      <dsp:spPr>
        <a:xfrm>
          <a:off x="6876099" y="1793174"/>
          <a:ext cx="899226" cy="8992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EB6212B-83DB-4030-A6A0-1881033CDED6}">
      <dsp:nvSpPr>
        <dsp:cNvPr id="0" name=""/>
        <dsp:cNvSpPr/>
      </dsp:nvSpPr>
      <dsp:spPr>
        <a:xfrm>
          <a:off x="6041103" y="2818574"/>
          <a:ext cx="2569218" cy="3853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US" sz="2000" kern="1200">
              <a:latin typeface="Verdana"/>
              <a:ea typeface="Verdana"/>
            </a:rPr>
            <a:t>See</a:t>
          </a:r>
        </a:p>
      </dsp:txBody>
      <dsp:txXfrm>
        <a:off x="6041103" y="2818574"/>
        <a:ext cx="2569218" cy="385382"/>
      </dsp:txXfrm>
    </dsp:sp>
    <dsp:sp modelId="{2FCE48AA-BC02-4553-8DBF-0E1843BC8936}">
      <dsp:nvSpPr>
        <dsp:cNvPr id="0" name=""/>
        <dsp:cNvSpPr/>
      </dsp:nvSpPr>
      <dsp:spPr>
        <a:xfrm>
          <a:off x="6041103" y="3262643"/>
          <a:ext cx="2569218" cy="1464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rtl="0">
            <a:lnSpc>
              <a:spcPct val="100000"/>
            </a:lnSpc>
            <a:spcBef>
              <a:spcPct val="0"/>
            </a:spcBef>
            <a:spcAft>
              <a:spcPct val="35000"/>
            </a:spcAft>
            <a:buNone/>
          </a:pPr>
          <a:r>
            <a:rPr lang="en-US" sz="2000" kern="1200">
              <a:latin typeface="Verdana"/>
              <a:ea typeface="Verdana"/>
            </a:rPr>
            <a:t>How past input has made real change </a:t>
          </a:r>
        </a:p>
      </dsp:txBody>
      <dsp:txXfrm>
        <a:off x="6041103" y="3262643"/>
        <a:ext cx="2569218" cy="1464815"/>
      </dsp:txXfrm>
    </dsp:sp>
    <dsp:sp modelId="{2B38D062-EA77-4004-9B2B-7A94826CD2B4}">
      <dsp:nvSpPr>
        <dsp:cNvPr id="0" name=""/>
        <dsp:cNvSpPr/>
      </dsp:nvSpPr>
      <dsp:spPr>
        <a:xfrm>
          <a:off x="9894931" y="1793174"/>
          <a:ext cx="899226" cy="89922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1910855-07F7-4CAA-B045-3EC2445EA4E8}">
      <dsp:nvSpPr>
        <dsp:cNvPr id="0" name=""/>
        <dsp:cNvSpPr/>
      </dsp:nvSpPr>
      <dsp:spPr>
        <a:xfrm>
          <a:off x="9059935" y="2818574"/>
          <a:ext cx="2569218" cy="3853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defRPr b="1"/>
          </a:pPr>
          <a:r>
            <a:rPr lang="en-US" sz="2000" kern="1200">
              <a:latin typeface="Verdana"/>
              <a:ea typeface="Verdana"/>
            </a:rPr>
            <a:t>Get</a:t>
          </a:r>
        </a:p>
      </dsp:txBody>
      <dsp:txXfrm>
        <a:off x="9059935" y="2818574"/>
        <a:ext cx="2569218" cy="385382"/>
      </dsp:txXfrm>
    </dsp:sp>
    <dsp:sp modelId="{BA502E0E-A79B-4FF9-AD55-980701CA76C0}">
      <dsp:nvSpPr>
        <dsp:cNvPr id="0" name=""/>
        <dsp:cNvSpPr/>
      </dsp:nvSpPr>
      <dsp:spPr>
        <a:xfrm>
          <a:off x="9059935" y="3262643"/>
          <a:ext cx="2569218" cy="1464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US" sz="2000" kern="1200">
              <a:latin typeface="Verdana"/>
              <a:ea typeface="Verdana"/>
            </a:rPr>
            <a:t>Get a tour of the State Plan Development Survey </a:t>
          </a:r>
        </a:p>
      </dsp:txBody>
      <dsp:txXfrm>
        <a:off x="9059935" y="3262643"/>
        <a:ext cx="2569218" cy="14648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0EBF0A-8E3B-4404-88AE-4213A89C59A9}">
      <dsp:nvSpPr>
        <dsp:cNvPr id="0" name=""/>
        <dsp:cNvSpPr/>
      </dsp:nvSpPr>
      <dsp:spPr>
        <a:xfrm>
          <a:off x="534549" y="869386"/>
          <a:ext cx="1443080" cy="144308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1BE0ED-4C73-4073-9C07-B6C7C8B90634}">
      <dsp:nvSpPr>
        <dsp:cNvPr id="0" name=""/>
        <dsp:cNvSpPr/>
      </dsp:nvSpPr>
      <dsp:spPr>
        <a:xfrm>
          <a:off x="842091" y="1176928"/>
          <a:ext cx="827997" cy="82799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DFEFD2-6D9A-4E5A-8D16-6DBBCB51F995}">
      <dsp:nvSpPr>
        <dsp:cNvPr id="0" name=""/>
        <dsp:cNvSpPr/>
      </dsp:nvSpPr>
      <dsp:spPr>
        <a:xfrm>
          <a:off x="73236" y="2761951"/>
          <a:ext cx="236570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latin typeface="Verdana" panose="020B0604030504040204" pitchFamily="34" charset="0"/>
              <a:ea typeface="Verdana" panose="020B0604030504040204" pitchFamily="34" charset="0"/>
            </a:rPr>
            <a:t>Community Shares Input </a:t>
          </a:r>
        </a:p>
      </dsp:txBody>
      <dsp:txXfrm>
        <a:off x="73236" y="2761951"/>
        <a:ext cx="2365705" cy="720000"/>
      </dsp:txXfrm>
    </dsp:sp>
    <dsp:sp modelId="{14789F4A-F6CD-43DF-A303-BAF58F35827F}">
      <dsp:nvSpPr>
        <dsp:cNvPr id="0" name=""/>
        <dsp:cNvSpPr/>
      </dsp:nvSpPr>
      <dsp:spPr>
        <a:xfrm>
          <a:off x="3314253" y="869386"/>
          <a:ext cx="1443080" cy="144308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E7B865-7727-479F-A7BF-79689C679000}">
      <dsp:nvSpPr>
        <dsp:cNvPr id="0" name=""/>
        <dsp:cNvSpPr/>
      </dsp:nvSpPr>
      <dsp:spPr>
        <a:xfrm>
          <a:off x="3621795" y="1176928"/>
          <a:ext cx="827997" cy="82799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31374C-2C86-4A08-BBDB-C3DBAF856226}">
      <dsp:nvSpPr>
        <dsp:cNvPr id="0" name=""/>
        <dsp:cNvSpPr/>
      </dsp:nvSpPr>
      <dsp:spPr>
        <a:xfrm>
          <a:off x="2852940" y="2761951"/>
          <a:ext cx="236570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latin typeface="Verdana" panose="020B0604030504040204" pitchFamily="34" charset="0"/>
              <a:ea typeface="Verdana" panose="020B0604030504040204" pitchFamily="34" charset="0"/>
            </a:rPr>
            <a:t>Council Takes Action </a:t>
          </a:r>
        </a:p>
      </dsp:txBody>
      <dsp:txXfrm>
        <a:off x="2852940" y="2761951"/>
        <a:ext cx="2365705" cy="720000"/>
      </dsp:txXfrm>
    </dsp:sp>
    <dsp:sp modelId="{DD36073B-BA02-4621-9D0F-94055A35ABC6}">
      <dsp:nvSpPr>
        <dsp:cNvPr id="0" name=""/>
        <dsp:cNvSpPr/>
      </dsp:nvSpPr>
      <dsp:spPr>
        <a:xfrm>
          <a:off x="6093957" y="869386"/>
          <a:ext cx="1443080" cy="144308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716D5D2-F226-46A3-8B8F-7087111092CD}">
      <dsp:nvSpPr>
        <dsp:cNvPr id="0" name=""/>
        <dsp:cNvSpPr/>
      </dsp:nvSpPr>
      <dsp:spPr>
        <a:xfrm>
          <a:off x="6401499" y="1176928"/>
          <a:ext cx="827997" cy="82799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65DA3F-699E-40FE-B26E-C41C4796074C}">
      <dsp:nvSpPr>
        <dsp:cNvPr id="0" name=""/>
        <dsp:cNvSpPr/>
      </dsp:nvSpPr>
      <dsp:spPr>
        <a:xfrm>
          <a:off x="5632645" y="2761951"/>
          <a:ext cx="236570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latin typeface="Verdana" panose="020B0604030504040204" pitchFamily="34" charset="0"/>
              <a:ea typeface="Verdana" panose="020B0604030504040204" pitchFamily="34" charset="0"/>
            </a:rPr>
            <a:t>Actions Lead to Outcomes</a:t>
          </a:r>
        </a:p>
      </dsp:txBody>
      <dsp:txXfrm>
        <a:off x="5632645" y="2761951"/>
        <a:ext cx="2365705" cy="720000"/>
      </dsp:txXfrm>
    </dsp:sp>
    <dsp:sp modelId="{68FAC0CB-8DB0-455D-9259-3AB1E602EB1E}">
      <dsp:nvSpPr>
        <dsp:cNvPr id="0" name=""/>
        <dsp:cNvSpPr/>
      </dsp:nvSpPr>
      <dsp:spPr>
        <a:xfrm>
          <a:off x="8873662" y="869386"/>
          <a:ext cx="1443080" cy="144308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A54AD3-8486-4190-9C98-20B699AEC1F4}">
      <dsp:nvSpPr>
        <dsp:cNvPr id="0" name=""/>
        <dsp:cNvSpPr/>
      </dsp:nvSpPr>
      <dsp:spPr>
        <a:xfrm>
          <a:off x="9181203" y="1176928"/>
          <a:ext cx="827997" cy="82799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8CF457-2DEE-45D4-A3F3-A4F0F68A98A4}">
      <dsp:nvSpPr>
        <dsp:cNvPr id="0" name=""/>
        <dsp:cNvSpPr/>
      </dsp:nvSpPr>
      <dsp:spPr>
        <a:xfrm>
          <a:off x="8412349" y="2761951"/>
          <a:ext cx="236570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latin typeface="Verdana" panose="020B0604030504040204" pitchFamily="34" charset="0"/>
              <a:ea typeface="Verdana" panose="020B0604030504040204" pitchFamily="34" charset="0"/>
            </a:rPr>
            <a:t>Impact Felt by Community</a:t>
          </a:r>
        </a:p>
      </dsp:txBody>
      <dsp:txXfrm>
        <a:off x="8412349" y="2761951"/>
        <a:ext cx="2365705"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0EBF0A-8E3B-4404-88AE-4213A89C59A9}">
      <dsp:nvSpPr>
        <dsp:cNvPr id="0" name=""/>
        <dsp:cNvSpPr/>
      </dsp:nvSpPr>
      <dsp:spPr>
        <a:xfrm>
          <a:off x="534549" y="869386"/>
          <a:ext cx="1443080" cy="144308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1BE0ED-4C73-4073-9C07-B6C7C8B90634}">
      <dsp:nvSpPr>
        <dsp:cNvPr id="0" name=""/>
        <dsp:cNvSpPr/>
      </dsp:nvSpPr>
      <dsp:spPr>
        <a:xfrm>
          <a:off x="842091" y="1176928"/>
          <a:ext cx="827997" cy="82799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DFEFD2-6D9A-4E5A-8D16-6DBBCB51F995}">
      <dsp:nvSpPr>
        <dsp:cNvPr id="0" name=""/>
        <dsp:cNvSpPr/>
      </dsp:nvSpPr>
      <dsp:spPr>
        <a:xfrm>
          <a:off x="73236" y="2761951"/>
          <a:ext cx="236570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latin typeface="Verdana" panose="020B0604030504040204" pitchFamily="34" charset="0"/>
              <a:ea typeface="Verdana" panose="020B0604030504040204" pitchFamily="34" charset="0"/>
            </a:rPr>
            <a:t>Community Shares Input </a:t>
          </a:r>
        </a:p>
      </dsp:txBody>
      <dsp:txXfrm>
        <a:off x="73236" y="2761951"/>
        <a:ext cx="2365705" cy="720000"/>
      </dsp:txXfrm>
    </dsp:sp>
    <dsp:sp modelId="{14789F4A-F6CD-43DF-A303-BAF58F35827F}">
      <dsp:nvSpPr>
        <dsp:cNvPr id="0" name=""/>
        <dsp:cNvSpPr/>
      </dsp:nvSpPr>
      <dsp:spPr>
        <a:xfrm>
          <a:off x="3314253" y="869386"/>
          <a:ext cx="1443080" cy="144308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E7B865-7727-479F-A7BF-79689C679000}">
      <dsp:nvSpPr>
        <dsp:cNvPr id="0" name=""/>
        <dsp:cNvSpPr/>
      </dsp:nvSpPr>
      <dsp:spPr>
        <a:xfrm>
          <a:off x="3621795" y="1176928"/>
          <a:ext cx="827997" cy="82799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31374C-2C86-4A08-BBDB-C3DBAF856226}">
      <dsp:nvSpPr>
        <dsp:cNvPr id="0" name=""/>
        <dsp:cNvSpPr/>
      </dsp:nvSpPr>
      <dsp:spPr>
        <a:xfrm>
          <a:off x="2852940" y="2761951"/>
          <a:ext cx="236570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latin typeface="Verdana" panose="020B0604030504040204" pitchFamily="34" charset="0"/>
              <a:ea typeface="Verdana" panose="020B0604030504040204" pitchFamily="34" charset="0"/>
            </a:rPr>
            <a:t>Council Takes Action </a:t>
          </a:r>
        </a:p>
      </dsp:txBody>
      <dsp:txXfrm>
        <a:off x="2852940" y="2761951"/>
        <a:ext cx="2365705" cy="720000"/>
      </dsp:txXfrm>
    </dsp:sp>
    <dsp:sp modelId="{DD36073B-BA02-4621-9D0F-94055A35ABC6}">
      <dsp:nvSpPr>
        <dsp:cNvPr id="0" name=""/>
        <dsp:cNvSpPr/>
      </dsp:nvSpPr>
      <dsp:spPr>
        <a:xfrm>
          <a:off x="6093957" y="869386"/>
          <a:ext cx="1443080" cy="144308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716D5D2-F226-46A3-8B8F-7087111092CD}">
      <dsp:nvSpPr>
        <dsp:cNvPr id="0" name=""/>
        <dsp:cNvSpPr/>
      </dsp:nvSpPr>
      <dsp:spPr>
        <a:xfrm>
          <a:off x="6401499" y="1176928"/>
          <a:ext cx="827997" cy="82799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65DA3F-699E-40FE-B26E-C41C4796074C}">
      <dsp:nvSpPr>
        <dsp:cNvPr id="0" name=""/>
        <dsp:cNvSpPr/>
      </dsp:nvSpPr>
      <dsp:spPr>
        <a:xfrm>
          <a:off x="5632645" y="2761951"/>
          <a:ext cx="236570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latin typeface="Verdana" panose="020B0604030504040204" pitchFamily="34" charset="0"/>
              <a:ea typeface="Verdana" panose="020B0604030504040204" pitchFamily="34" charset="0"/>
            </a:rPr>
            <a:t>Actions Lead to Outcomes</a:t>
          </a:r>
        </a:p>
      </dsp:txBody>
      <dsp:txXfrm>
        <a:off x="5632645" y="2761951"/>
        <a:ext cx="2365705" cy="720000"/>
      </dsp:txXfrm>
    </dsp:sp>
    <dsp:sp modelId="{68FAC0CB-8DB0-455D-9259-3AB1E602EB1E}">
      <dsp:nvSpPr>
        <dsp:cNvPr id="0" name=""/>
        <dsp:cNvSpPr/>
      </dsp:nvSpPr>
      <dsp:spPr>
        <a:xfrm>
          <a:off x="8873662" y="869386"/>
          <a:ext cx="1443080" cy="144308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A54AD3-8486-4190-9C98-20B699AEC1F4}">
      <dsp:nvSpPr>
        <dsp:cNvPr id="0" name=""/>
        <dsp:cNvSpPr/>
      </dsp:nvSpPr>
      <dsp:spPr>
        <a:xfrm>
          <a:off x="9181203" y="1176928"/>
          <a:ext cx="827997" cy="82799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8CF457-2DEE-45D4-A3F3-A4F0F68A98A4}">
      <dsp:nvSpPr>
        <dsp:cNvPr id="0" name=""/>
        <dsp:cNvSpPr/>
      </dsp:nvSpPr>
      <dsp:spPr>
        <a:xfrm>
          <a:off x="8412349" y="2761951"/>
          <a:ext cx="2365705"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100000"/>
            </a:lnSpc>
            <a:spcBef>
              <a:spcPct val="0"/>
            </a:spcBef>
            <a:spcAft>
              <a:spcPct val="35000"/>
            </a:spcAft>
            <a:buNone/>
            <a:defRPr cap="all"/>
          </a:pPr>
          <a:r>
            <a:rPr lang="en-US" sz="2100" kern="1200">
              <a:latin typeface="Verdana" panose="020B0604030504040204" pitchFamily="34" charset="0"/>
              <a:ea typeface="Verdana" panose="020B0604030504040204" pitchFamily="34" charset="0"/>
            </a:rPr>
            <a:t>Impact Felt by Community</a:t>
          </a:r>
        </a:p>
      </dsp:txBody>
      <dsp:txXfrm>
        <a:off x="8412349" y="2761951"/>
        <a:ext cx="2365705"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1787E1-E795-4335-BF94-8710AEBEA080}" type="datetimeFigureOut">
              <a:rPr lang="en-US" smtClean="0"/>
              <a:t>9/19/2025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F729A1-90CC-4C62-8A24-81FF16F8C804}" type="slidenum">
              <a:rPr lang="en-US" smtClean="0"/>
              <a:t>‹#›</a:t>
            </a:fld>
            <a:endParaRPr lang="en-US"/>
          </a:p>
        </p:txBody>
      </p:sp>
    </p:spTree>
    <p:extLst>
      <p:ext uri="{BB962C8B-B14F-4D97-AF65-F5344CB8AC3E}">
        <p14:creationId xmlns:p14="http://schemas.microsoft.com/office/powerpoint/2010/main" val="502936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b="1"/>
              <a:t>Welcome Everyone and thank you for joining us for this discussion of our 2027-2031 State Plan! </a:t>
            </a:r>
          </a:p>
          <a:p>
            <a:pPr marL="0" lvl="0" indent="0" algn="l" rtl="0">
              <a:spcBef>
                <a:spcPts val="0"/>
              </a:spcBef>
              <a:spcAft>
                <a:spcPts val="0"/>
              </a:spcAft>
              <a:buNone/>
            </a:pPr>
            <a:endParaRPr lang="en-US" b="1"/>
          </a:p>
          <a:p>
            <a:pPr marL="0" lvl="0" indent="0" algn="l" rtl="0">
              <a:spcBef>
                <a:spcPts val="0"/>
              </a:spcBef>
              <a:spcAft>
                <a:spcPts val="0"/>
              </a:spcAft>
              <a:buNone/>
            </a:pPr>
            <a:r>
              <a:rPr lang="en-US" b="1"/>
              <a:t>For those who don’t know me I am Aaron Carruthers and I am the Executive Director of the State Council on Developmental disabilities. I’ve been working in civil rights policy and programs for over twenty-five years, and this will be the third State Plan I’ve been part of developing in my time with this agency </a:t>
            </a:r>
            <a:endParaRPr b="1"/>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E5CDE-0BFD-BB5D-30ED-B12A1A034E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50049E-D998-A575-8394-8075456782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0AAE14-672F-CBB7-15D0-FE1DE52DF6BB}"/>
              </a:ext>
            </a:extLst>
          </p:cNvPr>
          <p:cNvSpPr>
            <a:spLocks noGrp="1"/>
          </p:cNvSpPr>
          <p:nvPr>
            <p:ph type="body" idx="1"/>
          </p:nvPr>
        </p:nvSpPr>
        <p:spPr/>
        <p:txBody>
          <a:bodyPr/>
          <a:lstStyle/>
          <a:p>
            <a:pPr>
              <a:lnSpc>
                <a:spcPct val="200000"/>
              </a:lnSpc>
              <a:buNone/>
            </a:pPr>
            <a:endParaRPr lang="en-US"/>
          </a:p>
          <a:p>
            <a:r>
              <a:rPr lang="en-US"/>
              <a:t>For our State Plan to truly reflect the needs of Californians with intellectual and developmental disabilities, we need to hear from all of our communities. That means hearing from </a:t>
            </a:r>
            <a:r>
              <a:rPr lang="en-US" b="1"/>
              <a:t>self-advocates, family advocates, and professionals</a:t>
            </a:r>
            <a:r>
              <a:rPr lang="en-US"/>
              <a:t>—every perspective helps make the plan more accurate and inclusive.</a:t>
            </a:r>
          </a:p>
          <a:p>
            <a:endParaRPr lang="en-US"/>
          </a:p>
          <a:p>
            <a:r>
              <a:rPr lang="en-US"/>
              <a:t>This is why we have created a State Plan Development Survey. Through the survey the community provides its Input and that allows us to create a framework for the Council to take action. The action leads to outcomes and then real impact is felt by our communities </a:t>
            </a:r>
          </a:p>
        </p:txBody>
      </p:sp>
      <p:sp>
        <p:nvSpPr>
          <p:cNvPr id="4" name="Slide Number Placeholder 3">
            <a:extLst>
              <a:ext uri="{FF2B5EF4-FFF2-40B4-BE49-F238E27FC236}">
                <a16:creationId xmlns:a16="http://schemas.microsoft.com/office/drawing/2014/main" id="{12824918-46BD-9B1E-1D37-38C9CB2A6DF4}"/>
              </a:ext>
            </a:extLst>
          </p:cNvPr>
          <p:cNvSpPr>
            <a:spLocks noGrp="1"/>
          </p:cNvSpPr>
          <p:nvPr>
            <p:ph type="sldNum" sz="quarter" idx="5"/>
          </p:nvPr>
        </p:nvSpPr>
        <p:spPr/>
        <p:txBody>
          <a:bodyPr/>
          <a:lstStyle/>
          <a:p>
            <a:fld id="{34F729A1-90CC-4C62-8A24-81FF16F8C804}" type="slidenum">
              <a:rPr lang="en-US" smtClean="0"/>
              <a:t>12</a:t>
            </a:fld>
            <a:endParaRPr lang="en-US"/>
          </a:p>
        </p:txBody>
      </p:sp>
    </p:spTree>
    <p:extLst>
      <p:ext uri="{BB962C8B-B14F-4D97-AF65-F5344CB8AC3E}">
        <p14:creationId xmlns:p14="http://schemas.microsoft.com/office/powerpoint/2010/main" val="21472174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ea typeface="Calibri"/>
                <a:cs typeface="Calibri"/>
              </a:rPr>
              <a:t>Let's talk through some examples of this using the results of last survey in 2020  </a:t>
            </a:r>
          </a:p>
        </p:txBody>
      </p:sp>
      <p:sp>
        <p:nvSpPr>
          <p:cNvPr id="4" name="Slide Number Placeholder 3"/>
          <p:cNvSpPr>
            <a:spLocks noGrp="1"/>
          </p:cNvSpPr>
          <p:nvPr>
            <p:ph type="sldNum" sz="quarter" idx="5"/>
          </p:nvPr>
        </p:nvSpPr>
        <p:spPr/>
        <p:txBody>
          <a:bodyPr/>
          <a:lstStyle/>
          <a:p>
            <a:fld id="{34F729A1-90CC-4C62-8A24-81FF16F8C804}" type="slidenum">
              <a:rPr lang="en-US" smtClean="0"/>
              <a:t>13</a:t>
            </a:fld>
            <a:endParaRPr lang="en-US"/>
          </a:p>
        </p:txBody>
      </p:sp>
    </p:spTree>
    <p:extLst>
      <p:ext uri="{BB962C8B-B14F-4D97-AF65-F5344CB8AC3E}">
        <p14:creationId xmlns:p14="http://schemas.microsoft.com/office/powerpoint/2010/main" val="40790560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t>When we asked self-advocates about their top priorities din 2020 we received thousands of responses and the number one issue we heard was </a:t>
            </a:r>
            <a:r>
              <a:rPr lang="en-US" b="1"/>
              <a:t>employment</a:t>
            </a:r>
            <a:r>
              <a:rPr lang="en-US"/>
              <a:t>—specifically the need for </a:t>
            </a:r>
            <a:r>
              <a:rPr lang="en-US" b="1"/>
              <a:t>competitive, integrated employment</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Families echoed this concern, and highlighted the barriers in the system that make it harder for people with I/DD to find and keep quality jobs. This input made it clear that </a:t>
            </a:r>
            <a:r>
              <a:rPr lang="en-US" b="1"/>
              <a:t>employment was not just one issue among many—it was the top priority identified by the community.</a:t>
            </a:r>
            <a:endParaRPr lang="en-US"/>
          </a:p>
          <a:p>
            <a:endParaRPr lang="en-US">
              <a:latin typeface="Calibri"/>
              <a:ea typeface="Calibri"/>
              <a:cs typeface="Calibri"/>
            </a:endParaRPr>
          </a:p>
          <a:p>
            <a:endParaRPr lang="en-US" b="1">
              <a:latin typeface="Calibri"/>
              <a:ea typeface="Calibri"/>
              <a:cs typeface="Calibri"/>
            </a:endParaRPr>
          </a:p>
          <a:p>
            <a:endParaRPr lang="en-US" b="1">
              <a:latin typeface="Calibri"/>
              <a:ea typeface="Calibri"/>
              <a:cs typeface="Calibri"/>
            </a:endParaRPr>
          </a:p>
          <a:p>
            <a:pPr marL="171450" indent="-171450">
              <a:buFont typeface="Arial" panose="020B0604020202020204" pitchFamily="34" charset="0"/>
              <a:buChar char="•"/>
            </a:pPr>
            <a:endParaRPr lang="en-US">
              <a:latin typeface="Aptos"/>
              <a:ea typeface="Calibri"/>
              <a:cs typeface="Calibri"/>
            </a:endParaRPr>
          </a:p>
          <a:p>
            <a:endParaRPr lang="en-US">
              <a:latin typeface="Calibri"/>
              <a:ea typeface="Calibri"/>
              <a:cs typeface="Calibri"/>
            </a:endParaRPr>
          </a:p>
          <a:p>
            <a:r>
              <a:rPr lang="en-US">
                <a:latin typeface="Calibri"/>
                <a:ea typeface="Calibri"/>
                <a:cs typeface="Calibri"/>
              </a:rPr>
              <a:t>SSAN = Statewide Self-Advocacy Network</a:t>
            </a:r>
          </a:p>
          <a:p>
            <a:r>
              <a:rPr lang="en-US">
                <a:latin typeface="Calibri"/>
                <a:ea typeface="Calibri"/>
                <a:cs typeface="Calibri"/>
              </a:rPr>
              <a:t>NDEAM = National Disability Employment Awareness Month</a:t>
            </a:r>
          </a:p>
        </p:txBody>
      </p:sp>
      <p:sp>
        <p:nvSpPr>
          <p:cNvPr id="4" name="Slide Number Placeholder 3"/>
          <p:cNvSpPr>
            <a:spLocks noGrp="1"/>
          </p:cNvSpPr>
          <p:nvPr>
            <p:ph type="sldNum" sz="quarter" idx="5"/>
          </p:nvPr>
        </p:nvSpPr>
        <p:spPr/>
        <p:txBody>
          <a:bodyPr/>
          <a:lstStyle/>
          <a:p>
            <a:fld id="{34F729A1-90CC-4C62-8A24-81FF16F8C804}" type="slidenum">
              <a:rPr lang="en-US" smtClean="0"/>
              <a:t>14</a:t>
            </a:fld>
            <a:endParaRPr lang="en-US"/>
          </a:p>
        </p:txBody>
      </p:sp>
    </p:spTree>
    <p:extLst>
      <p:ext uri="{BB962C8B-B14F-4D97-AF65-F5344CB8AC3E}">
        <p14:creationId xmlns:p14="http://schemas.microsoft.com/office/powerpoint/2010/main" val="29451479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A2F3F-8BF3-698D-388F-1220EFA7AF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3F29E0-F65F-3B93-9F30-7288A9DD57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552C10-112A-245D-B030-A82DB04ADAE6}"/>
              </a:ext>
            </a:extLst>
          </p:cNvPr>
          <p:cNvSpPr>
            <a:spLocks noGrp="1"/>
          </p:cNvSpPr>
          <p:nvPr>
            <p:ph type="body" idx="1"/>
          </p:nvPr>
        </p:nvSpPr>
        <p:spPr/>
        <p:txBody>
          <a:bodyPr/>
          <a:lstStyle/>
          <a:p>
            <a:r>
              <a:rPr lang="en-US" b="1">
                <a:latin typeface="Calibri"/>
                <a:ea typeface="Calibri"/>
                <a:cs typeface="Calibri"/>
              </a:rPr>
              <a:t>In response: </a:t>
            </a:r>
            <a:endParaRPr lang="en-US">
              <a:latin typeface="Calibri"/>
              <a:ea typeface="Calibri"/>
              <a:cs typeface="Calibri"/>
            </a:endParaRPr>
          </a:p>
          <a:p>
            <a:endParaRPr lang="en-US" b="1">
              <a:latin typeface="Calibri"/>
              <a:ea typeface="Calibri"/>
              <a:cs typeface="Calibri"/>
            </a:endParaRPr>
          </a:p>
          <a:p>
            <a:pPr marL="171450" indent="-171450">
              <a:buFont typeface="Arial" panose="020B0604020202020204" pitchFamily="34" charset="0"/>
              <a:buChar char="•"/>
            </a:pPr>
            <a:r>
              <a:rPr lang="en-US" b="1">
                <a:latin typeface="Calibri"/>
                <a:ea typeface="Calibri"/>
                <a:cs typeface="Calibri"/>
              </a:rPr>
              <a:t>SCDD Created </a:t>
            </a:r>
            <a:r>
              <a:rPr lang="en-US" b="1"/>
              <a:t>employment tip sheets</a:t>
            </a:r>
            <a:r>
              <a:rPr lang="en-US"/>
              <a:t> to provide practical tools for self-advocates, families, and providers. We hosted </a:t>
            </a:r>
            <a:r>
              <a:rPr lang="en-US" b="1"/>
              <a:t>annual National Disability Employment Awareness Month webinars</a:t>
            </a:r>
            <a:r>
              <a:rPr lang="en-US"/>
              <a:t>, building a platform to share best practices and highlight success stories.</a:t>
            </a:r>
          </a:p>
          <a:p>
            <a:pPr marL="0" indent="0">
              <a:buFont typeface="Arial" panose="020B0604020202020204" pitchFamily="34" charset="0"/>
              <a:buNone/>
            </a:pPr>
            <a:endParaRPr lang="en-US"/>
          </a:p>
          <a:p>
            <a:pPr marL="171450" indent="-171450">
              <a:buFont typeface="Arial" panose="020B0604020202020204" pitchFamily="34" charset="0"/>
              <a:buChar char="•"/>
              <a:defRPr/>
            </a:pPr>
            <a:r>
              <a:rPr lang="en-US"/>
              <a:t>Most importantly, SCDD led efforts to pass </a:t>
            </a:r>
            <a:r>
              <a:rPr lang="en-US" b="1"/>
              <a:t>SB 639</a:t>
            </a:r>
            <a:r>
              <a:rPr lang="en-US"/>
              <a:t>, which ended the use of </a:t>
            </a:r>
            <a:r>
              <a:rPr lang="en-US" b="1"/>
              <a:t>subminimum wages</a:t>
            </a:r>
            <a:r>
              <a:rPr lang="en-US"/>
              <a:t> for people with I/DD and other disabilities in California. This was a landmark step toward fairness and equity in the workplace.</a:t>
            </a:r>
          </a:p>
          <a:p>
            <a:pPr marL="171450" indent="-171450">
              <a:buFont typeface="Arial" panose="020B0604020202020204" pitchFamily="34" charset="0"/>
              <a:buChar char="•"/>
              <a:defRPr/>
            </a:pPr>
            <a:endParaRPr lang="en-US"/>
          </a:p>
          <a:p>
            <a:pPr marL="171450" marR="0" lvl="0" indent="-171450" algn="l" defTabSz="914400">
              <a:lnSpc>
                <a:spcPct val="100000"/>
              </a:lnSpc>
              <a:spcBef>
                <a:spcPts val="0"/>
              </a:spcBef>
              <a:spcAft>
                <a:spcPts val="0"/>
              </a:spcAft>
              <a:buClrTx/>
              <a:buSzTx/>
              <a:buFont typeface="Arial" panose="020B0604020202020204" pitchFamily="34" charset="0"/>
              <a:buChar char="•"/>
              <a:tabLst/>
              <a:defRPr/>
            </a:pPr>
            <a:r>
              <a:rPr lang="en-US"/>
              <a:t>We also </a:t>
            </a:r>
            <a:r>
              <a:rPr lang="en-US" b="1"/>
              <a:t>funded Program Development Grant projects</a:t>
            </a:r>
            <a:r>
              <a:rPr lang="en-US"/>
              <a:t> to expand innovative employment opportunities, and we provided </a:t>
            </a:r>
            <a:r>
              <a:rPr lang="en-US" b="1"/>
              <a:t>trainings for families, employers, and direct service providers</a:t>
            </a:r>
            <a:r>
              <a:rPr lang="en-US"/>
              <a:t> to increase awareness and support for CIE.</a:t>
            </a:r>
          </a:p>
          <a:p>
            <a:pPr marL="171450" indent="-171450">
              <a:buFont typeface="Arial" panose="020B0604020202020204" pitchFamily="34" charset="0"/>
              <a:buChar char="•"/>
            </a:pPr>
            <a:endParaRPr lang="en-US"/>
          </a:p>
          <a:p>
            <a:pPr marR="0" lvl="0" algn="l" defTabSz="914400" rtl="0" eaLnBrk="1" fontAlgn="auto" latinLnBrk="0" hangingPunct="1">
              <a:lnSpc>
                <a:spcPct val="100000"/>
              </a:lnSpc>
              <a:spcBef>
                <a:spcPts val="0"/>
              </a:spcBef>
              <a:spcAft>
                <a:spcPts val="0"/>
              </a:spcAft>
              <a:buClrTx/>
              <a:buSzTx/>
              <a:tabLst/>
              <a:defRPr/>
            </a:pPr>
            <a:endParaRPr lang="en-US"/>
          </a:p>
          <a:p>
            <a:pPr marL="171450" indent="-171450">
              <a:buFont typeface="Arial" panose="020B0604020202020204" pitchFamily="34" charset="0"/>
              <a:buChar char="•"/>
            </a:pPr>
            <a:endParaRPr lang="en-US" b="1">
              <a:latin typeface="Calibri"/>
              <a:ea typeface="Calibri"/>
              <a:cs typeface="Calibri"/>
            </a:endParaRPr>
          </a:p>
          <a:p>
            <a:endParaRPr lang="en-US">
              <a:latin typeface="Calibri"/>
              <a:ea typeface="Calibri"/>
              <a:cs typeface="Calibri"/>
            </a:endParaRPr>
          </a:p>
        </p:txBody>
      </p:sp>
      <p:sp>
        <p:nvSpPr>
          <p:cNvPr id="4" name="Slide Number Placeholder 3">
            <a:extLst>
              <a:ext uri="{FF2B5EF4-FFF2-40B4-BE49-F238E27FC236}">
                <a16:creationId xmlns:a16="http://schemas.microsoft.com/office/drawing/2014/main" id="{1409CD6D-2631-9073-9228-5C660DDC16E1}"/>
              </a:ext>
            </a:extLst>
          </p:cNvPr>
          <p:cNvSpPr>
            <a:spLocks noGrp="1"/>
          </p:cNvSpPr>
          <p:nvPr>
            <p:ph type="sldNum" sz="quarter" idx="5"/>
          </p:nvPr>
        </p:nvSpPr>
        <p:spPr/>
        <p:txBody>
          <a:bodyPr/>
          <a:lstStyle/>
          <a:p>
            <a:fld id="{34F729A1-90CC-4C62-8A24-81FF16F8C804}" type="slidenum">
              <a:rPr lang="en-US" smtClean="0"/>
              <a:t>15</a:t>
            </a:fld>
            <a:endParaRPr lang="en-US"/>
          </a:p>
        </p:txBody>
      </p:sp>
    </p:spTree>
    <p:extLst>
      <p:ext uri="{BB962C8B-B14F-4D97-AF65-F5344CB8AC3E}">
        <p14:creationId xmlns:p14="http://schemas.microsoft.com/office/powerpoint/2010/main" val="8683802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Another top issue from our 2020 was around self advocacy supports. </a:t>
            </a:r>
            <a:r>
              <a:rPr lang="en-US" b="1"/>
              <a:t>we heard loud and clear from self-advocates and families about gaps in opportunities for peer leadership and training</a:t>
            </a:r>
            <a:r>
              <a:rPr lang="en-US"/>
              <a:t>. Many people expressed that there simply weren’t enough chances to step into leadership roles or to be recognized as trainers.</a:t>
            </a:r>
          </a:p>
          <a:p>
            <a:pPr marL="171450" indent="-171450">
              <a:buFontTx/>
              <a:buChar char="-"/>
            </a:pPr>
            <a:endParaRPr lang="en-US"/>
          </a:p>
          <a:p>
            <a:pPr marL="171450" indent="-171450">
              <a:buFont typeface="Arial" panose="020B0604020202020204" pitchFamily="34" charset="0"/>
              <a:buChar char="•"/>
            </a:pPr>
            <a:r>
              <a:rPr lang="en-US"/>
              <a:t>Another Issue that came up repeatedly was </a:t>
            </a:r>
            <a:r>
              <a:rPr lang="en-US" b="1"/>
              <a:t>isolation and loneliness</a:t>
            </a:r>
            <a:r>
              <a:rPr lang="en-US"/>
              <a:t>. People with I/DD were often cut off from their usual networks of support and community, and they told us they needed new ways to connect with one another.</a:t>
            </a:r>
          </a:p>
          <a:p>
            <a:pPr>
              <a:buNone/>
            </a:pPr>
            <a:endParaRPr lang="en-US"/>
          </a:p>
        </p:txBody>
      </p:sp>
      <p:sp>
        <p:nvSpPr>
          <p:cNvPr id="4" name="Slide Number Placeholder 3"/>
          <p:cNvSpPr>
            <a:spLocks noGrp="1"/>
          </p:cNvSpPr>
          <p:nvPr>
            <p:ph type="sldNum" sz="quarter" idx="5"/>
          </p:nvPr>
        </p:nvSpPr>
        <p:spPr/>
        <p:txBody>
          <a:bodyPr/>
          <a:lstStyle/>
          <a:p>
            <a:fld id="{34F729A1-90CC-4C62-8A24-81FF16F8C804}" type="slidenum">
              <a:rPr lang="en-US" smtClean="0"/>
              <a:t>16</a:t>
            </a:fld>
            <a:endParaRPr lang="en-US"/>
          </a:p>
        </p:txBody>
      </p:sp>
    </p:spTree>
    <p:extLst>
      <p:ext uri="{BB962C8B-B14F-4D97-AF65-F5344CB8AC3E}">
        <p14:creationId xmlns:p14="http://schemas.microsoft.com/office/powerpoint/2010/main" val="27045554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F7D3A-1646-D506-4DBD-734984EE6D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A47BAB-D06A-E6A5-E43D-E234DFB7CC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6592DB-51A5-3F5B-A597-FA57B4FDD5AC}"/>
              </a:ext>
            </a:extLst>
          </p:cNvPr>
          <p:cNvSpPr>
            <a:spLocks noGrp="1"/>
          </p:cNvSpPr>
          <p:nvPr>
            <p:ph type="body" idx="1"/>
          </p:nvPr>
        </p:nvSpPr>
        <p:spPr/>
        <p:txBody>
          <a:bodyPr/>
          <a:lstStyle/>
          <a:p>
            <a:endParaRPr lang="en-US" b="1">
              <a:latin typeface="Calibri"/>
              <a:ea typeface="Calibri"/>
              <a:cs typeface="Calibri"/>
            </a:endParaRPr>
          </a:p>
          <a:p>
            <a:pPr marL="171450" indent="-171450">
              <a:buFont typeface="Arial,Sans-Serif"/>
              <a:buChar char="•"/>
            </a:pPr>
            <a:r>
              <a:rPr lang="en-US" b="1"/>
              <a:t>In response : </a:t>
            </a:r>
            <a:endParaRPr lang="en-US">
              <a:solidFill>
                <a:srgbClr val="444444"/>
              </a:solidFill>
            </a:endParaRPr>
          </a:p>
          <a:p>
            <a:pPr marL="628650" lvl="1" indent="-171450">
              <a:buFont typeface="Arial,Sans-Serif"/>
              <a:buChar char="•"/>
            </a:pPr>
            <a:r>
              <a:rPr lang="en-US" b="1"/>
              <a:t>We Created the Self-Advocate Leadership Academy</a:t>
            </a:r>
            <a:r>
              <a:rPr lang="en-US"/>
              <a:t> to train and empower people to lead </a:t>
            </a:r>
            <a:endParaRPr lang="en-US">
              <a:solidFill>
                <a:srgbClr val="444444"/>
              </a:solidFill>
            </a:endParaRPr>
          </a:p>
          <a:p>
            <a:pPr marL="628650" lvl="1" indent="-171450">
              <a:buFont typeface="Arial,Sans-Serif"/>
              <a:buChar char="•"/>
            </a:pPr>
            <a:r>
              <a:rPr lang="en-US"/>
              <a:t>We launched </a:t>
            </a:r>
            <a:r>
              <a:rPr lang="en-US" b="1"/>
              <a:t>train-the-trainer opportunities</a:t>
            </a:r>
            <a:r>
              <a:rPr lang="en-US"/>
              <a:t> and began compensating co-trainers for their time and expertise, recognizing the value of lived experience.</a:t>
            </a:r>
            <a:endParaRPr lang="en-US">
              <a:solidFill>
                <a:srgbClr val="444444"/>
              </a:solidFill>
            </a:endParaRPr>
          </a:p>
          <a:p>
            <a:pPr marL="628650" lvl="1" indent="-171450">
              <a:buFont typeface="Arial,Sans-Serif"/>
              <a:buChar char="•"/>
            </a:pPr>
            <a:r>
              <a:rPr lang="en-US"/>
              <a:t>We also started </a:t>
            </a:r>
            <a:r>
              <a:rPr lang="en-US" b="1"/>
              <a:t>statewide and regional advocacy chats</a:t>
            </a:r>
            <a:r>
              <a:rPr lang="en-US"/>
              <a:t>, which gave self-advocates a space to meet, share, and organize.</a:t>
            </a:r>
            <a:endParaRPr lang="en-US">
              <a:solidFill>
                <a:srgbClr val="444444"/>
              </a:solidFill>
            </a:endParaRPr>
          </a:p>
          <a:p>
            <a:pPr marL="628650" lvl="1" indent="-171450">
              <a:buFont typeface="Arial,Sans-Serif"/>
              <a:buChar char="•"/>
              <a:defRPr/>
            </a:pPr>
            <a:r>
              <a:rPr lang="en-US"/>
              <a:t>Finally, we funded </a:t>
            </a:r>
            <a:r>
              <a:rPr lang="en-US" b="1"/>
              <a:t>self-advocacy projects through grants</a:t>
            </a:r>
            <a:r>
              <a:rPr lang="en-US"/>
              <a:t>, making sure that resources were available to support grassroots ideas led by self-advocates themselves.</a:t>
            </a:r>
            <a:endParaRPr lang="en-US">
              <a:solidFill>
                <a:srgbClr val="444444"/>
              </a:solidFill>
            </a:endParaRPr>
          </a:p>
          <a:p>
            <a:pPr marR="0" lvl="0" algn="l" defTabSz="914400">
              <a:lnSpc>
                <a:spcPct val="100000"/>
              </a:lnSpc>
              <a:spcBef>
                <a:spcPts val="0"/>
              </a:spcBef>
              <a:spcAft>
                <a:spcPts val="0"/>
              </a:spcAft>
              <a:buClrTx/>
              <a:buSzTx/>
              <a:tabLst/>
              <a:defRPr/>
            </a:pPr>
            <a:endParaRPr lang="en-US">
              <a:solidFill>
                <a:srgbClr val="444444"/>
              </a:solidFill>
            </a:endParaRPr>
          </a:p>
          <a:p>
            <a:endParaRPr lang="en-US" b="1">
              <a:latin typeface="Calibri"/>
              <a:ea typeface="Calibri"/>
              <a:cs typeface="Calibri"/>
            </a:endParaRPr>
          </a:p>
          <a:p>
            <a:endParaRPr lang="en-US">
              <a:latin typeface="Calibri"/>
              <a:ea typeface="Calibri"/>
              <a:cs typeface="Calibri"/>
            </a:endParaRPr>
          </a:p>
        </p:txBody>
      </p:sp>
      <p:sp>
        <p:nvSpPr>
          <p:cNvPr id="4" name="Slide Number Placeholder 3">
            <a:extLst>
              <a:ext uri="{FF2B5EF4-FFF2-40B4-BE49-F238E27FC236}">
                <a16:creationId xmlns:a16="http://schemas.microsoft.com/office/drawing/2014/main" id="{B50D8DDE-913E-9CBD-F218-1E20FAAC7B01}"/>
              </a:ext>
            </a:extLst>
          </p:cNvPr>
          <p:cNvSpPr>
            <a:spLocks noGrp="1"/>
          </p:cNvSpPr>
          <p:nvPr>
            <p:ph type="sldNum" sz="quarter" idx="5"/>
          </p:nvPr>
        </p:nvSpPr>
        <p:spPr/>
        <p:txBody>
          <a:bodyPr/>
          <a:lstStyle/>
          <a:p>
            <a:fld id="{34F729A1-90CC-4C62-8A24-81FF16F8C804}" type="slidenum">
              <a:rPr lang="en-US" smtClean="0"/>
              <a:t>17</a:t>
            </a:fld>
            <a:endParaRPr lang="en-US"/>
          </a:p>
        </p:txBody>
      </p:sp>
    </p:spTree>
    <p:extLst>
      <p:ext uri="{BB962C8B-B14F-4D97-AF65-F5344CB8AC3E}">
        <p14:creationId xmlns:p14="http://schemas.microsoft.com/office/powerpoint/2010/main" val="25541948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a:t>Finally we heard during the last State Plan was around </a:t>
            </a:r>
            <a:r>
              <a:rPr lang="en-US" b="1"/>
              <a:t>health and safety</a:t>
            </a:r>
            <a:r>
              <a:rPr lang="en-US"/>
              <a:t>. </a:t>
            </a:r>
          </a:p>
          <a:p>
            <a:pPr>
              <a:buNone/>
            </a:pPr>
            <a:endParaRPr lang="en-US"/>
          </a:p>
          <a:p>
            <a:pPr>
              <a:buNone/>
            </a:pPr>
            <a:r>
              <a:rPr lang="en-US"/>
              <a:t>Self-advocates and families raised concerns about </a:t>
            </a:r>
            <a:r>
              <a:rPr lang="en-US" b="1"/>
              <a:t>interactions with public safety officials</a:t>
            </a:r>
            <a:r>
              <a:rPr lang="en-US"/>
              <a:t> and about being prepared for </a:t>
            </a:r>
            <a:r>
              <a:rPr lang="en-US" b="1"/>
              <a:t>disasters and emergencies</a:t>
            </a:r>
            <a:r>
              <a:rPr lang="en-US"/>
              <a:t>. People wanted to feel confident that first responders understood their needs, and they also wanted tools to protect themselves and their families in emergencies.</a:t>
            </a:r>
          </a:p>
          <a:p>
            <a:pPr>
              <a:buNone/>
            </a:pPr>
            <a:endParaRPr lang="en-US"/>
          </a:p>
          <a:p>
            <a:pPr>
              <a:buNone/>
            </a:pPr>
            <a:endParaRPr lang="en-US"/>
          </a:p>
        </p:txBody>
      </p:sp>
      <p:sp>
        <p:nvSpPr>
          <p:cNvPr id="4" name="Slide Number Placeholder 3"/>
          <p:cNvSpPr>
            <a:spLocks noGrp="1"/>
          </p:cNvSpPr>
          <p:nvPr>
            <p:ph type="sldNum" sz="quarter" idx="5"/>
          </p:nvPr>
        </p:nvSpPr>
        <p:spPr/>
        <p:txBody>
          <a:bodyPr/>
          <a:lstStyle/>
          <a:p>
            <a:fld id="{34F729A1-90CC-4C62-8A24-81FF16F8C804}" type="slidenum">
              <a:rPr lang="en-US" smtClean="0"/>
              <a:t>18</a:t>
            </a:fld>
            <a:endParaRPr lang="en-US"/>
          </a:p>
        </p:txBody>
      </p:sp>
    </p:spTree>
    <p:extLst>
      <p:ext uri="{BB962C8B-B14F-4D97-AF65-F5344CB8AC3E}">
        <p14:creationId xmlns:p14="http://schemas.microsoft.com/office/powerpoint/2010/main" val="12088878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AE0A6-31C6-1CEB-4EC3-6DD4E580A0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62EF26-A381-B48D-B45B-F2611B3AA7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C48052-634E-9688-7069-4ACA89F2979C}"/>
              </a:ext>
            </a:extLst>
          </p:cNvPr>
          <p:cNvSpPr>
            <a:spLocks noGrp="1"/>
          </p:cNvSpPr>
          <p:nvPr>
            <p:ph type="body" idx="1"/>
          </p:nvPr>
        </p:nvSpPr>
        <p:spPr/>
        <p:txBody>
          <a:bodyPr/>
          <a:lstStyle/>
          <a:p>
            <a:endParaRPr lang="en-US" b="1">
              <a:latin typeface="Calibri"/>
              <a:ea typeface="Calibri"/>
              <a:cs typeface="Calibri"/>
            </a:endParaRPr>
          </a:p>
          <a:p>
            <a:r>
              <a:rPr lang="en-US"/>
              <a:t>In response SCDD developed multiple initiatives. </a:t>
            </a:r>
            <a:endParaRPr lang="en-US">
              <a:solidFill>
                <a:srgbClr val="444444"/>
              </a:solidFill>
            </a:endParaRPr>
          </a:p>
          <a:p>
            <a:endParaRPr lang="en-US">
              <a:solidFill>
                <a:srgbClr val="444444"/>
              </a:solidFill>
            </a:endParaRPr>
          </a:p>
          <a:p>
            <a:pPr marL="171450" indent="-171450">
              <a:buFont typeface="Arial,Sans-Serif"/>
              <a:buChar char="•"/>
            </a:pPr>
            <a:r>
              <a:rPr lang="en-US"/>
              <a:t>We provided </a:t>
            </a:r>
            <a:r>
              <a:rPr lang="en-US" b="1"/>
              <a:t>training for first and secondary responders</a:t>
            </a:r>
            <a:r>
              <a:rPr lang="en-US"/>
              <a:t> to improve their understanding of people with I/DD and to strengthen safe, respectful interactions. </a:t>
            </a:r>
            <a:endParaRPr lang="en-US">
              <a:solidFill>
                <a:srgbClr val="444444"/>
              </a:solidFill>
            </a:endParaRPr>
          </a:p>
          <a:p>
            <a:pPr marL="171450" indent="-171450">
              <a:buFont typeface="Arial,Sans-Serif"/>
              <a:buChar char="•"/>
            </a:pPr>
            <a:r>
              <a:rPr lang="en-US"/>
              <a:t>We also trained </a:t>
            </a:r>
            <a:r>
              <a:rPr lang="en-US" b="1"/>
              <a:t>self-advocates and families</a:t>
            </a:r>
            <a:r>
              <a:rPr lang="en-US"/>
              <a:t> on practical steps like using personal protective equipment and assembling </a:t>
            </a:r>
            <a:r>
              <a:rPr lang="en-US" b="1"/>
              <a:t>emergency go bags</a:t>
            </a:r>
            <a:r>
              <a:rPr lang="en-US"/>
              <a:t>.</a:t>
            </a:r>
            <a:endParaRPr lang="en-US">
              <a:solidFill>
                <a:srgbClr val="444444"/>
              </a:solidFill>
            </a:endParaRPr>
          </a:p>
          <a:p>
            <a:pPr marL="171450" indent="-171450">
              <a:buFont typeface="Arial,Sans-Serif"/>
              <a:buChar char="•"/>
            </a:pPr>
            <a:r>
              <a:rPr lang="en-US"/>
              <a:t>Beyond that, we helped communities learn how to navigate </a:t>
            </a:r>
            <a:r>
              <a:rPr lang="en-US" b="1"/>
              <a:t>public safety advisories about disasters and shelters</a:t>
            </a:r>
            <a:r>
              <a:rPr lang="en-US"/>
              <a:t>, ensuring that critical information was accessible and actionable for people with I/DD.</a:t>
            </a:r>
          </a:p>
        </p:txBody>
      </p:sp>
      <p:sp>
        <p:nvSpPr>
          <p:cNvPr id="4" name="Slide Number Placeholder 3">
            <a:extLst>
              <a:ext uri="{FF2B5EF4-FFF2-40B4-BE49-F238E27FC236}">
                <a16:creationId xmlns:a16="http://schemas.microsoft.com/office/drawing/2014/main" id="{072E1071-A5AB-7831-9474-864555F1B46F}"/>
              </a:ext>
            </a:extLst>
          </p:cNvPr>
          <p:cNvSpPr>
            <a:spLocks noGrp="1"/>
          </p:cNvSpPr>
          <p:nvPr>
            <p:ph type="sldNum" sz="quarter" idx="5"/>
          </p:nvPr>
        </p:nvSpPr>
        <p:spPr/>
        <p:txBody>
          <a:bodyPr/>
          <a:lstStyle/>
          <a:p>
            <a:fld id="{34F729A1-90CC-4C62-8A24-81FF16F8C804}" type="slidenum">
              <a:rPr lang="en-US" smtClean="0"/>
              <a:t>19</a:t>
            </a:fld>
            <a:endParaRPr lang="en-US"/>
          </a:p>
        </p:txBody>
      </p:sp>
    </p:spTree>
    <p:extLst>
      <p:ext uri="{BB962C8B-B14F-4D97-AF65-F5344CB8AC3E}">
        <p14:creationId xmlns:p14="http://schemas.microsoft.com/office/powerpoint/2010/main" val="38720281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a:t>Our impact is measured not only in numbers, but in the </a:t>
            </a:r>
            <a:r>
              <a:rPr lang="en-US" b="1"/>
              <a:t>lives changed</a:t>
            </a:r>
            <a:r>
              <a:rPr lang="en-US"/>
              <a:t> through our work.</a:t>
            </a:r>
          </a:p>
          <a:p>
            <a:pPr>
              <a:buNone/>
            </a:pPr>
            <a:endParaRPr lang="en-US"/>
          </a:p>
          <a:p>
            <a:pPr>
              <a:buNone/>
            </a:pPr>
            <a:r>
              <a:rPr lang="en-US"/>
              <a:t>Graduates of the </a:t>
            </a:r>
            <a:r>
              <a:rPr lang="en-US" b="1"/>
              <a:t>Self-Advocacy Leadership Academy</a:t>
            </a:r>
            <a:r>
              <a:rPr lang="en-US"/>
              <a:t> are now influencing policy and leading their communities, showing how investment in leadership development pays off.</a:t>
            </a:r>
          </a:p>
          <a:p>
            <a:pPr>
              <a:buNone/>
            </a:pPr>
            <a:endParaRPr lang="en-US"/>
          </a:p>
          <a:p>
            <a:pPr>
              <a:buNone/>
            </a:pPr>
            <a:r>
              <a:rPr lang="en-US"/>
              <a:t>One grandmother, who trained with SCDD, successfully advocated for her grandson’s education and has gone on to mentor other families — multiplying the impact of what she learned.</a:t>
            </a:r>
          </a:p>
          <a:p>
            <a:pPr>
              <a:buNone/>
            </a:pPr>
            <a:endParaRPr lang="en-US"/>
          </a:p>
          <a:p>
            <a:pPr>
              <a:buNone/>
            </a:pPr>
            <a:r>
              <a:rPr lang="en-US"/>
              <a:t>Through our </a:t>
            </a:r>
            <a:r>
              <a:rPr lang="en-US" b="1"/>
              <a:t>law enforcement training</a:t>
            </a:r>
            <a:r>
              <a:rPr lang="en-US"/>
              <a:t>, new recruits now approach calls involving individuals with disabilities with greater understanding, empathy, and respect — creating safer outcomes in their communities.</a:t>
            </a:r>
          </a:p>
          <a:p>
            <a:pPr>
              <a:buNone/>
            </a:pPr>
            <a:endParaRPr lang="en-US"/>
          </a:p>
          <a:p>
            <a:r>
              <a:rPr lang="en-US"/>
              <a:t>On a broader scale, we </a:t>
            </a:r>
            <a:r>
              <a:rPr lang="en-US" b="1"/>
              <a:t>protected 5.8 million students</a:t>
            </a:r>
            <a:r>
              <a:rPr lang="en-US"/>
              <a:t> from harmful restraint and seclusion practices through policy change, advancing dignity and safety in schools.</a:t>
            </a:r>
          </a:p>
          <a:p>
            <a:pPr>
              <a:buNone/>
            </a:pPr>
            <a:endParaRPr lang="en-US"/>
          </a:p>
          <a:p>
            <a:pPr>
              <a:buNone/>
            </a:pPr>
            <a:r>
              <a:rPr lang="en-US"/>
              <a:t>Together, these examples show how community input transforms not just systems, but lives — and why continued participation in shaping the State Plan is so critical.</a:t>
            </a:r>
          </a:p>
          <a:p>
            <a:endParaRPr lang="en-US"/>
          </a:p>
        </p:txBody>
      </p:sp>
      <p:sp>
        <p:nvSpPr>
          <p:cNvPr id="4" name="Slide Number Placeholder 3"/>
          <p:cNvSpPr>
            <a:spLocks noGrp="1"/>
          </p:cNvSpPr>
          <p:nvPr>
            <p:ph type="sldNum" sz="quarter" idx="5"/>
          </p:nvPr>
        </p:nvSpPr>
        <p:spPr/>
        <p:txBody>
          <a:bodyPr/>
          <a:lstStyle/>
          <a:p>
            <a:fld id="{34F729A1-90CC-4C62-8A24-81FF16F8C804}" type="slidenum">
              <a:rPr lang="en-US" smtClean="0"/>
              <a:t>21</a:t>
            </a:fld>
            <a:endParaRPr lang="en-US"/>
          </a:p>
        </p:txBody>
      </p:sp>
    </p:spTree>
    <p:extLst>
      <p:ext uri="{BB962C8B-B14F-4D97-AF65-F5344CB8AC3E}">
        <p14:creationId xmlns:p14="http://schemas.microsoft.com/office/powerpoint/2010/main" val="26347219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US"/>
              <a:t>As we wrap up, I want to step back and remind us of the </a:t>
            </a:r>
            <a:r>
              <a:rPr lang="en-US" b="1"/>
              <a:t>bigger picture</a:t>
            </a:r>
            <a:r>
              <a:rPr lang="en-US"/>
              <a:t>. Everything we’ve just reviewed — the outcomes and impacts — started the same way: with the </a:t>
            </a:r>
            <a:r>
              <a:rPr lang="en-US" b="1"/>
              <a:t>communities ideas of how our systems can work better for us</a:t>
            </a:r>
            <a:endParaRPr lang="en-US"/>
          </a:p>
          <a:p>
            <a:pPr>
              <a:lnSpc>
                <a:spcPct val="200000"/>
              </a:lnSpc>
              <a:buNone/>
            </a:pPr>
            <a:r>
              <a:rPr lang="en-US"/>
              <a:t>The process is simple but powerful:</a:t>
            </a:r>
          </a:p>
          <a:p>
            <a:pPr>
              <a:lnSpc>
                <a:spcPct val="200000"/>
              </a:lnSpc>
              <a:buFont typeface="Arial" panose="020B0604020202020204" pitchFamily="34" charset="0"/>
              <a:buChar char="•"/>
            </a:pPr>
            <a:r>
              <a:rPr lang="en-US"/>
              <a:t>The </a:t>
            </a:r>
            <a:r>
              <a:rPr lang="en-US" b="1"/>
              <a:t>community shares input</a:t>
            </a:r>
            <a:r>
              <a:rPr lang="en-US"/>
              <a:t> about their needs and priorities.</a:t>
            </a:r>
          </a:p>
          <a:p>
            <a:pPr>
              <a:lnSpc>
                <a:spcPct val="200000"/>
              </a:lnSpc>
              <a:buFont typeface="Arial" panose="020B0604020202020204" pitchFamily="34" charset="0"/>
              <a:buChar char="•"/>
            </a:pPr>
            <a:r>
              <a:rPr lang="en-US"/>
              <a:t>The </a:t>
            </a:r>
            <a:r>
              <a:rPr lang="en-US" b="1"/>
              <a:t>Council takes action</a:t>
            </a:r>
            <a:r>
              <a:rPr lang="en-US"/>
              <a:t>, building programs, resources, and advocacy.</a:t>
            </a:r>
          </a:p>
          <a:p>
            <a:pPr>
              <a:lnSpc>
                <a:spcPct val="200000"/>
              </a:lnSpc>
              <a:buFont typeface="Arial" panose="020B0604020202020204" pitchFamily="34" charset="0"/>
              <a:buChar char="•"/>
            </a:pPr>
            <a:r>
              <a:rPr lang="en-US"/>
              <a:t>Those actions lead to measurable </a:t>
            </a:r>
            <a:r>
              <a:rPr lang="en-US" b="1"/>
              <a:t>outcomes</a:t>
            </a:r>
            <a:r>
              <a:rPr lang="en-US"/>
              <a:t>, like trainings delivered, partnerships built, or laws changed.</a:t>
            </a:r>
          </a:p>
          <a:p>
            <a:pPr>
              <a:lnSpc>
                <a:spcPct val="200000"/>
              </a:lnSpc>
              <a:buFont typeface="Arial" panose="020B0604020202020204" pitchFamily="34" charset="0"/>
              <a:buChar char="•"/>
            </a:pPr>
            <a:r>
              <a:rPr lang="en-US"/>
              <a:t>And ultimately, that results in real </a:t>
            </a:r>
            <a:r>
              <a:rPr lang="en-US" b="1"/>
              <a:t>impact</a:t>
            </a:r>
            <a:r>
              <a:rPr lang="en-US"/>
              <a:t>, felt in the lives of people with I/DD, their families, and communities across California.</a:t>
            </a:r>
          </a:p>
          <a:p>
            <a:pPr>
              <a:lnSpc>
                <a:spcPct val="200000"/>
              </a:lnSpc>
              <a:buNone/>
            </a:pPr>
            <a:r>
              <a:rPr lang="en-US"/>
              <a:t>This process doesn’t work without you. Your feedback is the foundation for everything we do.</a:t>
            </a:r>
          </a:p>
          <a:p>
            <a:pPr>
              <a:lnSpc>
                <a:spcPct val="200000"/>
              </a:lnSpc>
              <a:buNone/>
            </a:pPr>
            <a:r>
              <a:rPr lang="en-US"/>
              <a:t>That’s why the next State Plan survey is so important. By completing it, you’re taking the very first step in this cycle — providing the input that will drive SCDD’s work for the next five years.</a:t>
            </a:r>
          </a:p>
          <a:p>
            <a:pPr>
              <a:lnSpc>
                <a:spcPct val="200000"/>
              </a:lnSpc>
            </a:pPr>
            <a:r>
              <a:rPr lang="en-US"/>
              <a:t>Now, let’s look at how you can </a:t>
            </a:r>
            <a:r>
              <a:rPr lang="en-US" b="1"/>
              <a:t>complete the survey</a:t>
            </a:r>
            <a:r>
              <a:rPr lang="en-US"/>
              <a:t> and share it with others to make sure everyone is heard.</a:t>
            </a:r>
          </a:p>
          <a:p>
            <a:endParaRPr lang="en-US"/>
          </a:p>
        </p:txBody>
      </p:sp>
      <p:sp>
        <p:nvSpPr>
          <p:cNvPr id="4" name="Slide Number Placeholder 3"/>
          <p:cNvSpPr>
            <a:spLocks noGrp="1"/>
          </p:cNvSpPr>
          <p:nvPr>
            <p:ph type="sldNum" sz="quarter" idx="5"/>
          </p:nvPr>
        </p:nvSpPr>
        <p:spPr/>
        <p:txBody>
          <a:bodyPr/>
          <a:lstStyle/>
          <a:p>
            <a:fld id="{34F729A1-90CC-4C62-8A24-81FF16F8C804}" type="slidenum">
              <a:rPr lang="en-US" smtClean="0"/>
              <a:t>22</a:t>
            </a:fld>
            <a:endParaRPr lang="en-US"/>
          </a:p>
        </p:txBody>
      </p:sp>
    </p:spTree>
    <p:extLst>
      <p:ext uri="{BB962C8B-B14F-4D97-AF65-F5344CB8AC3E}">
        <p14:creationId xmlns:p14="http://schemas.microsoft.com/office/powerpoint/2010/main" val="1002617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Here is a preview of what we’ll be going over today: </a:t>
            </a:r>
          </a:p>
          <a:p>
            <a:endParaRPr lang="en-US"/>
          </a:p>
          <a:p>
            <a:pPr marL="171450" indent="-171450">
              <a:buFontTx/>
              <a:buChar char="-"/>
            </a:pPr>
            <a:r>
              <a:rPr lang="en-US"/>
              <a:t>First – I’ll share a brief refresher of who SCDD is and our State Plan</a:t>
            </a:r>
          </a:p>
          <a:p>
            <a:pPr marL="171450" indent="-171450">
              <a:buFontTx/>
              <a:buChar char="-"/>
            </a:pPr>
            <a:r>
              <a:rPr lang="en-US"/>
              <a:t>Next – I’ll help you understand why your input is so critical to helping us build our State Plan </a:t>
            </a:r>
          </a:p>
          <a:p>
            <a:pPr marL="171450" indent="-171450">
              <a:buFontTx/>
              <a:buChar char="-"/>
            </a:pPr>
            <a:r>
              <a:rPr lang="en-US"/>
              <a:t>Then – Show you how we’ve put your input into action as an agency in years past</a:t>
            </a:r>
          </a:p>
          <a:p>
            <a:pPr marL="171450" indent="-171450">
              <a:buFontTx/>
              <a:buChar char="-"/>
            </a:pPr>
            <a:r>
              <a:rPr lang="en-US"/>
              <a:t>Finally – We’ll give you a brief tour of the Development Survey so you know how to take it and share it! </a:t>
            </a:r>
          </a:p>
        </p:txBody>
      </p:sp>
      <p:sp>
        <p:nvSpPr>
          <p:cNvPr id="4" name="Slide Number Placeholder 3"/>
          <p:cNvSpPr>
            <a:spLocks noGrp="1"/>
          </p:cNvSpPr>
          <p:nvPr>
            <p:ph type="sldNum" sz="quarter" idx="5"/>
          </p:nvPr>
        </p:nvSpPr>
        <p:spPr/>
        <p:txBody>
          <a:bodyPr/>
          <a:lstStyle/>
          <a:p>
            <a:fld id="{34F729A1-90CC-4C62-8A24-81FF16F8C804}" type="slidenum">
              <a:rPr lang="en-US" smtClean="0"/>
              <a:t>2</a:t>
            </a:fld>
            <a:endParaRPr lang="en-US"/>
          </a:p>
        </p:txBody>
      </p:sp>
    </p:spTree>
    <p:extLst>
      <p:ext uri="{BB962C8B-B14F-4D97-AF65-F5344CB8AC3E}">
        <p14:creationId xmlns:p14="http://schemas.microsoft.com/office/powerpoint/2010/main" val="941355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Before we go about completing it though, I want everyone to take a moment and close their eyes. Everything we spoke about today was what the community felt was important in 2020. Times have changed and I want you to focus on what your dreams of how systems could serve the IDD community better. Lets Dream the future forward. Think about what you'd like to change and be better. Or things you like and want more of. Hold those ideas in your mind. And lets bring them forward together right now. </a:t>
            </a:r>
          </a:p>
        </p:txBody>
      </p:sp>
      <p:sp>
        <p:nvSpPr>
          <p:cNvPr id="4" name="Slide Number Placeholder 3"/>
          <p:cNvSpPr>
            <a:spLocks noGrp="1"/>
          </p:cNvSpPr>
          <p:nvPr>
            <p:ph type="sldNum" sz="quarter" idx="5"/>
          </p:nvPr>
        </p:nvSpPr>
        <p:spPr/>
        <p:txBody>
          <a:bodyPr/>
          <a:lstStyle/>
          <a:p>
            <a:fld id="{34F729A1-90CC-4C62-8A24-81FF16F8C804}" type="slidenum">
              <a:rPr lang="en-US" smtClean="0"/>
              <a:t>23</a:t>
            </a:fld>
            <a:endParaRPr lang="en-US"/>
          </a:p>
        </p:txBody>
      </p:sp>
    </p:spTree>
    <p:extLst>
      <p:ext uri="{BB962C8B-B14F-4D97-AF65-F5344CB8AC3E}">
        <p14:creationId xmlns:p14="http://schemas.microsoft.com/office/powerpoint/2010/main" val="9163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ea typeface="Calibri"/>
                <a:cs typeface="Calibri"/>
              </a:rPr>
              <a:t>Can offer that there are computers here that folks can use </a:t>
            </a:r>
          </a:p>
        </p:txBody>
      </p:sp>
      <p:sp>
        <p:nvSpPr>
          <p:cNvPr id="4" name="Slide Number Placeholder 3"/>
          <p:cNvSpPr>
            <a:spLocks noGrp="1"/>
          </p:cNvSpPr>
          <p:nvPr>
            <p:ph type="sldNum" sz="quarter" idx="5"/>
          </p:nvPr>
        </p:nvSpPr>
        <p:spPr/>
        <p:txBody>
          <a:bodyPr/>
          <a:lstStyle/>
          <a:p>
            <a:fld id="{34F729A1-90CC-4C62-8A24-81FF16F8C804}" type="slidenum">
              <a:rPr lang="en-US" smtClean="0"/>
              <a:t>24</a:t>
            </a:fld>
            <a:endParaRPr lang="en-US"/>
          </a:p>
        </p:txBody>
      </p:sp>
    </p:spTree>
    <p:extLst>
      <p:ext uri="{BB962C8B-B14F-4D97-AF65-F5344CB8AC3E}">
        <p14:creationId xmlns:p14="http://schemas.microsoft.com/office/powerpoint/2010/main" val="27918290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CE89E-3E98-0361-8E9F-3D76D0133D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503824-F23A-8E61-5786-843542ED3B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4CDE41-253A-657A-C18D-C9D211EC88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FA3ADF5-EDF5-C01D-89C3-49CDFC2C2ABF}"/>
              </a:ext>
            </a:extLst>
          </p:cNvPr>
          <p:cNvSpPr>
            <a:spLocks noGrp="1"/>
          </p:cNvSpPr>
          <p:nvPr>
            <p:ph type="sldNum" sz="quarter" idx="5"/>
          </p:nvPr>
        </p:nvSpPr>
        <p:spPr/>
        <p:txBody>
          <a:bodyPr/>
          <a:lstStyle/>
          <a:p>
            <a:fld id="{34F729A1-90CC-4C62-8A24-81FF16F8C804}" type="slidenum">
              <a:rPr lang="en-US" smtClean="0"/>
              <a:t>25</a:t>
            </a:fld>
            <a:endParaRPr lang="en-US"/>
          </a:p>
        </p:txBody>
      </p:sp>
    </p:spTree>
    <p:extLst>
      <p:ext uri="{BB962C8B-B14F-4D97-AF65-F5344CB8AC3E}">
        <p14:creationId xmlns:p14="http://schemas.microsoft.com/office/powerpoint/2010/main" val="2428459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FB160-40FD-F311-C604-BCEA8198F9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738A48-8E65-A338-CEB5-21FB3F91FF2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179DFF-B0E1-AF72-9841-1582854B97F7}"/>
              </a:ext>
            </a:extLst>
          </p:cNvPr>
          <p:cNvSpPr>
            <a:spLocks noGrp="1"/>
          </p:cNvSpPr>
          <p:nvPr>
            <p:ph type="body" idx="1"/>
          </p:nvPr>
        </p:nvSpPr>
        <p:spPr/>
        <p:txBody>
          <a:bodyPr/>
          <a:lstStyle/>
          <a:p>
            <a:r>
              <a:rPr lang="en-US" b="1"/>
              <a:t>For those who are unfamiliar with SCDD … Read the slide </a:t>
            </a:r>
            <a:endParaRPr lang="en-US"/>
          </a:p>
        </p:txBody>
      </p:sp>
      <p:sp>
        <p:nvSpPr>
          <p:cNvPr id="4" name="Slide Number Placeholder 3">
            <a:extLst>
              <a:ext uri="{FF2B5EF4-FFF2-40B4-BE49-F238E27FC236}">
                <a16:creationId xmlns:a16="http://schemas.microsoft.com/office/drawing/2014/main" id="{6F650A92-9D3F-0EE9-DD8A-2A210C4349AB}"/>
              </a:ext>
            </a:extLst>
          </p:cNvPr>
          <p:cNvSpPr>
            <a:spLocks noGrp="1"/>
          </p:cNvSpPr>
          <p:nvPr>
            <p:ph type="sldNum" sz="quarter" idx="5"/>
          </p:nvPr>
        </p:nvSpPr>
        <p:spPr/>
        <p:txBody>
          <a:bodyPr/>
          <a:lstStyle/>
          <a:p>
            <a:fld id="{34F729A1-90CC-4C62-8A24-81FF16F8C804}" type="slidenum">
              <a:rPr lang="en-US" smtClean="0"/>
              <a:t>4</a:t>
            </a:fld>
            <a:endParaRPr lang="en-US"/>
          </a:p>
        </p:txBody>
      </p:sp>
    </p:spTree>
    <p:extLst>
      <p:ext uri="{BB962C8B-B14F-4D97-AF65-F5344CB8AC3E}">
        <p14:creationId xmlns:p14="http://schemas.microsoft.com/office/powerpoint/2010/main" val="12785002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20167-627C-8CB5-29A2-B7F01A1A35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DA491F-D74D-CB6F-0000-BBA8AF62B9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35724B-D5CB-2D3C-904F-E341D3D0490B}"/>
              </a:ext>
            </a:extLst>
          </p:cNvPr>
          <p:cNvSpPr>
            <a:spLocks noGrp="1"/>
          </p:cNvSpPr>
          <p:nvPr>
            <p:ph type="body" idx="1"/>
          </p:nvPr>
        </p:nvSpPr>
        <p:spPr/>
        <p:txBody>
          <a:bodyPr/>
          <a:lstStyle/>
          <a:p>
            <a:r>
              <a:rPr lang="en-US" b="1"/>
              <a:t>SCDD’s work covers several key areas,</a:t>
            </a:r>
            <a:r>
              <a:rPr lang="en-US" b="1">
                <a:latin typeface="Aptos"/>
                <a:ea typeface="Verdana"/>
              </a:rPr>
              <a:t> </a:t>
            </a:r>
            <a:r>
              <a:rPr lang="en-US">
                <a:latin typeface="Verdana"/>
                <a:ea typeface="Verdana"/>
              </a:rPr>
              <a:t>SCDD Strengthens the broader I/DD community by providing information, resources, and training for families, professionals, service providers, and partners on civil and service rights, systems of professionals, service providers, and partners</a:t>
            </a:r>
            <a:endParaRPr lang="en-US"/>
          </a:p>
        </p:txBody>
      </p:sp>
      <p:sp>
        <p:nvSpPr>
          <p:cNvPr id="4" name="Slide Number Placeholder 3">
            <a:extLst>
              <a:ext uri="{FF2B5EF4-FFF2-40B4-BE49-F238E27FC236}">
                <a16:creationId xmlns:a16="http://schemas.microsoft.com/office/drawing/2014/main" id="{E8F0E082-6749-2740-BD2A-47690FACCD18}"/>
              </a:ext>
            </a:extLst>
          </p:cNvPr>
          <p:cNvSpPr>
            <a:spLocks noGrp="1"/>
          </p:cNvSpPr>
          <p:nvPr>
            <p:ph type="sldNum" sz="quarter" idx="5"/>
          </p:nvPr>
        </p:nvSpPr>
        <p:spPr/>
        <p:txBody>
          <a:bodyPr/>
          <a:lstStyle/>
          <a:p>
            <a:fld id="{34F729A1-90CC-4C62-8A24-81FF16F8C804}" type="slidenum">
              <a:rPr lang="en-US" smtClean="0"/>
              <a:t>6</a:t>
            </a:fld>
            <a:endParaRPr lang="en-US"/>
          </a:p>
        </p:txBody>
      </p:sp>
    </p:spTree>
    <p:extLst>
      <p:ext uri="{BB962C8B-B14F-4D97-AF65-F5344CB8AC3E}">
        <p14:creationId xmlns:p14="http://schemas.microsoft.com/office/powerpoint/2010/main" val="1893958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b="1"/>
              <a:t>Next</a:t>
            </a:r>
          </a:p>
          <a:p>
            <a:pPr marL="171450" indent="-171450">
              <a:buFont typeface="Arial" panose="020B0604020202020204" pitchFamily="34" charset="0"/>
              <a:buChar char="•"/>
            </a:pPr>
            <a:r>
              <a:rPr lang="en-US" b="1"/>
              <a:t>By Promoting Self-Advocacy and Independence</a:t>
            </a:r>
            <a:r>
              <a:rPr lang="en-US"/>
              <a:t> </a:t>
            </a:r>
          </a:p>
          <a:p>
            <a:pPr marL="628650" lvl="1" indent="-171450">
              <a:buFont typeface="Arial" panose="020B0604020202020204" pitchFamily="34" charset="0"/>
              <a:buChar char="•"/>
            </a:pPr>
            <a:r>
              <a:rPr lang="en-US"/>
              <a:t>We invests in people with I/DD and their families to become leaders and advocates in their own lives and communities. This includes hosting training programs like our Self-Advocacy Leadership Academy, family mentorship, peer-to-peer leadership opportunities, and tools that empower individuals to exercise independence and self-determination.</a:t>
            </a:r>
          </a:p>
        </p:txBody>
      </p:sp>
      <p:sp>
        <p:nvSpPr>
          <p:cNvPr id="4" name="Slide Number Placeholder 3"/>
          <p:cNvSpPr>
            <a:spLocks noGrp="1"/>
          </p:cNvSpPr>
          <p:nvPr>
            <p:ph type="sldNum" sz="quarter" idx="5"/>
          </p:nvPr>
        </p:nvSpPr>
        <p:spPr/>
        <p:txBody>
          <a:bodyPr/>
          <a:lstStyle/>
          <a:p>
            <a:fld id="{34F729A1-90CC-4C62-8A24-81FF16F8C804}" type="slidenum">
              <a:rPr lang="en-US" smtClean="0"/>
              <a:t>7</a:t>
            </a:fld>
            <a:endParaRPr lang="en-US"/>
          </a:p>
        </p:txBody>
      </p:sp>
    </p:spTree>
    <p:extLst>
      <p:ext uri="{BB962C8B-B14F-4D97-AF65-F5344CB8AC3E}">
        <p14:creationId xmlns:p14="http://schemas.microsoft.com/office/powerpoint/2010/main" val="3080741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04DF0-A427-3435-AE13-215AF094CD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D0870F-A721-245B-98A5-6ACBB0F0BA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79B076-099E-C33A-AB72-36675B105E70}"/>
              </a:ext>
            </a:extLst>
          </p:cNvPr>
          <p:cNvSpPr>
            <a:spLocks noGrp="1"/>
          </p:cNvSpPr>
          <p:nvPr>
            <p:ph type="body" idx="1"/>
          </p:nvPr>
        </p:nvSpPr>
        <p:spPr/>
        <p:txBody>
          <a:bodyPr/>
          <a:lstStyle/>
          <a:p>
            <a:r>
              <a:rPr lang="en-US" b="1"/>
              <a:t>The last key area of our work is Systems Change </a:t>
            </a:r>
            <a:endParaRPr lang="en-US"/>
          </a:p>
          <a:p>
            <a:pPr lvl="1">
              <a:buFont typeface="Arial" panose="020B0604020202020204" pitchFamily="34" charset="0"/>
              <a:buChar char="•"/>
            </a:pPr>
            <a:r>
              <a:rPr lang="en-US"/>
              <a:t>We track how systems serve families and people with I/DD, and when we see gaps, we advocate for changes at both the state and community level. This includes sponsoring new laws and leading projects that address big, statewide issues in service systems.</a:t>
            </a:r>
          </a:p>
        </p:txBody>
      </p:sp>
      <p:sp>
        <p:nvSpPr>
          <p:cNvPr id="4" name="Slide Number Placeholder 3">
            <a:extLst>
              <a:ext uri="{FF2B5EF4-FFF2-40B4-BE49-F238E27FC236}">
                <a16:creationId xmlns:a16="http://schemas.microsoft.com/office/drawing/2014/main" id="{2CE6DA64-93C0-B5AC-BF46-057624FDCA2C}"/>
              </a:ext>
            </a:extLst>
          </p:cNvPr>
          <p:cNvSpPr>
            <a:spLocks noGrp="1"/>
          </p:cNvSpPr>
          <p:nvPr>
            <p:ph type="sldNum" sz="quarter" idx="5"/>
          </p:nvPr>
        </p:nvSpPr>
        <p:spPr/>
        <p:txBody>
          <a:bodyPr/>
          <a:lstStyle/>
          <a:p>
            <a:fld id="{34F729A1-90CC-4C62-8A24-81FF16F8C804}" type="slidenum">
              <a:rPr lang="en-US" smtClean="0"/>
              <a:t>8</a:t>
            </a:fld>
            <a:endParaRPr lang="en-US"/>
          </a:p>
        </p:txBody>
      </p:sp>
    </p:spTree>
    <p:extLst>
      <p:ext uri="{BB962C8B-B14F-4D97-AF65-F5344CB8AC3E}">
        <p14:creationId xmlns:p14="http://schemas.microsoft.com/office/powerpoint/2010/main" val="39047742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atin typeface="Calibri"/>
                <a:ea typeface="Calibri"/>
                <a:cs typeface="Calibri"/>
              </a:rPr>
              <a:t>Now that we've talked a bit about our work, lets talk about our State Plan</a:t>
            </a:r>
          </a:p>
        </p:txBody>
      </p:sp>
      <p:sp>
        <p:nvSpPr>
          <p:cNvPr id="4" name="Slide Number Placeholder 3"/>
          <p:cNvSpPr>
            <a:spLocks noGrp="1"/>
          </p:cNvSpPr>
          <p:nvPr>
            <p:ph type="sldNum" sz="quarter" idx="5"/>
          </p:nvPr>
        </p:nvSpPr>
        <p:spPr/>
        <p:txBody>
          <a:bodyPr/>
          <a:lstStyle/>
          <a:p>
            <a:fld id="{34F729A1-90CC-4C62-8A24-81FF16F8C804}" type="slidenum">
              <a:rPr lang="en-US" smtClean="0"/>
              <a:t>9</a:t>
            </a:fld>
            <a:endParaRPr lang="en-US"/>
          </a:p>
        </p:txBody>
      </p:sp>
    </p:spTree>
    <p:extLst>
      <p:ext uri="{BB962C8B-B14F-4D97-AF65-F5344CB8AC3E}">
        <p14:creationId xmlns:p14="http://schemas.microsoft.com/office/powerpoint/2010/main" val="19148548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Every five years, SCDD develops a State Plan to guide our priorities and actions. </a:t>
            </a:r>
          </a:p>
          <a:p>
            <a:endParaRPr lang="en-US"/>
          </a:p>
          <a:p>
            <a:pPr marL="171450" indent="-171450">
              <a:buFont typeface="Arial" panose="020B0604020202020204" pitchFamily="34" charset="0"/>
              <a:buChar char="•"/>
            </a:pPr>
            <a:r>
              <a:rPr lang="en-US"/>
              <a:t>This plan is informed by community input and focuses on three overarching goals: </a:t>
            </a:r>
          </a:p>
          <a:p>
            <a:pPr marL="628650" lvl="1" indent="-171450">
              <a:buFont typeface="Arial" panose="020B0604020202020204" pitchFamily="34" charset="0"/>
              <a:buChar char="•"/>
            </a:pPr>
            <a:r>
              <a:rPr lang="en-US"/>
              <a:t>strengthening self-advocacy, </a:t>
            </a:r>
          </a:p>
          <a:p>
            <a:pPr marL="628650" lvl="1" indent="-171450">
              <a:buFont typeface="Arial" panose="020B0604020202020204" pitchFamily="34" charset="0"/>
              <a:buChar char="•"/>
            </a:pPr>
            <a:r>
              <a:rPr lang="en-US"/>
              <a:t>driving systems change, </a:t>
            </a:r>
          </a:p>
          <a:p>
            <a:pPr marL="628650" lvl="1" indent="-171450">
              <a:buFont typeface="Arial" panose="020B0604020202020204" pitchFamily="34" charset="0"/>
              <a:buChar char="•"/>
            </a:pPr>
            <a:r>
              <a:rPr lang="en-US"/>
              <a:t>and building capacity across the state.</a:t>
            </a:r>
          </a:p>
          <a:p>
            <a:endParaRPr lang="en-US"/>
          </a:p>
          <a:p>
            <a:r>
              <a:rPr lang="en-US"/>
              <a:t> </a:t>
            </a:r>
          </a:p>
        </p:txBody>
      </p:sp>
      <p:sp>
        <p:nvSpPr>
          <p:cNvPr id="4" name="Slide Number Placeholder 3"/>
          <p:cNvSpPr>
            <a:spLocks noGrp="1"/>
          </p:cNvSpPr>
          <p:nvPr>
            <p:ph type="sldNum" sz="quarter" idx="5"/>
          </p:nvPr>
        </p:nvSpPr>
        <p:spPr/>
        <p:txBody>
          <a:bodyPr/>
          <a:lstStyle/>
          <a:p>
            <a:fld id="{34F729A1-90CC-4C62-8A24-81FF16F8C804}" type="slidenum">
              <a:rPr lang="en-US" smtClean="0"/>
              <a:t>10</a:t>
            </a:fld>
            <a:endParaRPr lang="en-US"/>
          </a:p>
        </p:txBody>
      </p:sp>
    </p:spTree>
    <p:extLst>
      <p:ext uri="{BB962C8B-B14F-4D97-AF65-F5344CB8AC3E}">
        <p14:creationId xmlns:p14="http://schemas.microsoft.com/office/powerpoint/2010/main" val="3621808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4F729A1-90CC-4C62-8A24-81FF16F8C804}" type="slidenum">
              <a:rPr lang="en-US" smtClean="0"/>
              <a:t>11</a:t>
            </a:fld>
            <a:endParaRPr lang="en-US"/>
          </a:p>
        </p:txBody>
      </p:sp>
    </p:spTree>
    <p:extLst>
      <p:ext uri="{BB962C8B-B14F-4D97-AF65-F5344CB8AC3E}">
        <p14:creationId xmlns:p14="http://schemas.microsoft.com/office/powerpoint/2010/main" val="3854806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7D787-CFC0-63CD-C935-14461B9171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3E32781-1536-2CDB-5DE2-1743DCA780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9E0B67-06F6-B10B-ACED-EA0F00B4A95F}"/>
              </a:ext>
            </a:extLst>
          </p:cNvPr>
          <p:cNvSpPr>
            <a:spLocks noGrp="1"/>
          </p:cNvSpPr>
          <p:nvPr>
            <p:ph type="dt" sz="half" idx="10"/>
          </p:nvPr>
        </p:nvSpPr>
        <p:spPr/>
        <p:txBody>
          <a:bodyPr/>
          <a:lstStyle/>
          <a:p>
            <a:fld id="{30A56E31-4CFF-4F19-9945-223678E180D1}" type="datetimeFigureOut">
              <a:rPr lang="en-US" smtClean="0"/>
              <a:t>9/19/2025</a:t>
            </a:fld>
            <a:endParaRPr lang="en-US"/>
          </a:p>
        </p:txBody>
      </p:sp>
      <p:sp>
        <p:nvSpPr>
          <p:cNvPr id="5" name="Footer Placeholder 4">
            <a:extLst>
              <a:ext uri="{FF2B5EF4-FFF2-40B4-BE49-F238E27FC236}">
                <a16:creationId xmlns:a16="http://schemas.microsoft.com/office/drawing/2014/main" id="{83EED827-1F21-F2E0-15D5-3251A1D789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D43764-DB86-C264-9FDA-8DC88CE8968C}"/>
              </a:ext>
            </a:extLst>
          </p:cNvPr>
          <p:cNvSpPr>
            <a:spLocks noGrp="1"/>
          </p:cNvSpPr>
          <p:nvPr>
            <p:ph type="sldNum" sz="quarter" idx="12"/>
          </p:nvPr>
        </p:nvSpPr>
        <p:spPr/>
        <p:txBody>
          <a:bodyPr/>
          <a:lstStyle/>
          <a:p>
            <a:fld id="{D0DC8065-F7B5-48D5-B7CE-37A66AE50D6D}" type="slidenum">
              <a:rPr lang="en-US" smtClean="0"/>
              <a:t>‹#›</a:t>
            </a:fld>
            <a:endParaRPr lang="en-US"/>
          </a:p>
        </p:txBody>
      </p:sp>
    </p:spTree>
    <p:extLst>
      <p:ext uri="{BB962C8B-B14F-4D97-AF65-F5344CB8AC3E}">
        <p14:creationId xmlns:p14="http://schemas.microsoft.com/office/powerpoint/2010/main" val="2605492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45CEC-2A70-71DF-18A7-14ED0F4B9D1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402FB4-C179-C10A-521D-9B8B1DBC37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112E93-6077-FD3D-48B8-83AB161AB05F}"/>
              </a:ext>
            </a:extLst>
          </p:cNvPr>
          <p:cNvSpPr>
            <a:spLocks noGrp="1"/>
          </p:cNvSpPr>
          <p:nvPr>
            <p:ph type="dt" sz="half" idx="10"/>
          </p:nvPr>
        </p:nvSpPr>
        <p:spPr/>
        <p:txBody>
          <a:bodyPr/>
          <a:lstStyle/>
          <a:p>
            <a:fld id="{30A56E31-4CFF-4F19-9945-223678E180D1}" type="datetimeFigureOut">
              <a:rPr lang="en-US" smtClean="0"/>
              <a:t>9/19/2025</a:t>
            </a:fld>
            <a:endParaRPr lang="en-US"/>
          </a:p>
        </p:txBody>
      </p:sp>
      <p:sp>
        <p:nvSpPr>
          <p:cNvPr id="5" name="Footer Placeholder 4">
            <a:extLst>
              <a:ext uri="{FF2B5EF4-FFF2-40B4-BE49-F238E27FC236}">
                <a16:creationId xmlns:a16="http://schemas.microsoft.com/office/drawing/2014/main" id="{77A9B9B6-81B7-BDD4-33E6-207B7A60BC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2934F4-154D-EF4E-B545-CB37F26CEBB0}"/>
              </a:ext>
            </a:extLst>
          </p:cNvPr>
          <p:cNvSpPr>
            <a:spLocks noGrp="1"/>
          </p:cNvSpPr>
          <p:nvPr>
            <p:ph type="sldNum" sz="quarter" idx="12"/>
          </p:nvPr>
        </p:nvSpPr>
        <p:spPr/>
        <p:txBody>
          <a:bodyPr/>
          <a:lstStyle/>
          <a:p>
            <a:fld id="{D0DC8065-F7B5-48D5-B7CE-37A66AE50D6D}" type="slidenum">
              <a:rPr lang="en-US" smtClean="0"/>
              <a:t>‹#›</a:t>
            </a:fld>
            <a:endParaRPr lang="en-US"/>
          </a:p>
        </p:txBody>
      </p:sp>
    </p:spTree>
    <p:extLst>
      <p:ext uri="{BB962C8B-B14F-4D97-AF65-F5344CB8AC3E}">
        <p14:creationId xmlns:p14="http://schemas.microsoft.com/office/powerpoint/2010/main" val="3338959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DB399F-D6B1-C885-6947-26F225DD7D4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23BBD9-BB57-D5C7-974A-72E3609BB9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DCB5A3-A72D-2C94-B1D1-DC426F55FA7A}"/>
              </a:ext>
            </a:extLst>
          </p:cNvPr>
          <p:cNvSpPr>
            <a:spLocks noGrp="1"/>
          </p:cNvSpPr>
          <p:nvPr>
            <p:ph type="dt" sz="half" idx="10"/>
          </p:nvPr>
        </p:nvSpPr>
        <p:spPr/>
        <p:txBody>
          <a:bodyPr/>
          <a:lstStyle/>
          <a:p>
            <a:fld id="{30A56E31-4CFF-4F19-9945-223678E180D1}" type="datetimeFigureOut">
              <a:rPr lang="en-US" smtClean="0"/>
              <a:t>9/19/2025</a:t>
            </a:fld>
            <a:endParaRPr lang="en-US"/>
          </a:p>
        </p:txBody>
      </p:sp>
      <p:sp>
        <p:nvSpPr>
          <p:cNvPr id="5" name="Footer Placeholder 4">
            <a:extLst>
              <a:ext uri="{FF2B5EF4-FFF2-40B4-BE49-F238E27FC236}">
                <a16:creationId xmlns:a16="http://schemas.microsoft.com/office/drawing/2014/main" id="{1D2C46D8-D089-6557-A730-B1A010EA7F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6285A4-F73B-E198-AF5B-2F92711253B5}"/>
              </a:ext>
            </a:extLst>
          </p:cNvPr>
          <p:cNvSpPr>
            <a:spLocks noGrp="1"/>
          </p:cNvSpPr>
          <p:nvPr>
            <p:ph type="sldNum" sz="quarter" idx="12"/>
          </p:nvPr>
        </p:nvSpPr>
        <p:spPr/>
        <p:txBody>
          <a:bodyPr/>
          <a:lstStyle/>
          <a:p>
            <a:fld id="{D0DC8065-F7B5-48D5-B7CE-37A66AE50D6D}" type="slidenum">
              <a:rPr lang="en-US" smtClean="0"/>
              <a:t>‹#›</a:t>
            </a:fld>
            <a:endParaRPr lang="en-US"/>
          </a:p>
        </p:txBody>
      </p:sp>
    </p:spTree>
    <p:extLst>
      <p:ext uri="{BB962C8B-B14F-4D97-AF65-F5344CB8AC3E}">
        <p14:creationId xmlns:p14="http://schemas.microsoft.com/office/powerpoint/2010/main" val="1067757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5" name="Google Shape;15;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427268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415611" y="992767"/>
            <a:ext cx="11360800" cy="27368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6933"/>
            </a:lvl1pPr>
            <a:lvl2pPr lvl="1" algn="ctr">
              <a:spcBef>
                <a:spcPts val="0"/>
              </a:spcBef>
              <a:spcAft>
                <a:spcPts val="0"/>
              </a:spcAft>
              <a:buSzPts val="5200"/>
              <a:buNone/>
              <a:defRPr sz="6933"/>
            </a:lvl2pPr>
            <a:lvl3pPr lvl="2" algn="ctr">
              <a:spcBef>
                <a:spcPts val="0"/>
              </a:spcBef>
              <a:spcAft>
                <a:spcPts val="0"/>
              </a:spcAft>
              <a:buSzPts val="5200"/>
              <a:buNone/>
              <a:defRPr sz="6933"/>
            </a:lvl3pPr>
            <a:lvl4pPr lvl="3" algn="ctr">
              <a:spcBef>
                <a:spcPts val="0"/>
              </a:spcBef>
              <a:spcAft>
                <a:spcPts val="0"/>
              </a:spcAft>
              <a:buSzPts val="5200"/>
              <a:buNone/>
              <a:defRPr sz="6933"/>
            </a:lvl4pPr>
            <a:lvl5pPr lvl="4" algn="ctr">
              <a:spcBef>
                <a:spcPts val="0"/>
              </a:spcBef>
              <a:spcAft>
                <a:spcPts val="0"/>
              </a:spcAft>
              <a:buSzPts val="5200"/>
              <a:buNone/>
              <a:defRPr sz="6933"/>
            </a:lvl5pPr>
            <a:lvl6pPr lvl="5" algn="ctr">
              <a:spcBef>
                <a:spcPts val="0"/>
              </a:spcBef>
              <a:spcAft>
                <a:spcPts val="0"/>
              </a:spcAft>
              <a:buSzPts val="5200"/>
              <a:buNone/>
              <a:defRPr sz="6933"/>
            </a:lvl6pPr>
            <a:lvl7pPr lvl="6" algn="ctr">
              <a:spcBef>
                <a:spcPts val="0"/>
              </a:spcBef>
              <a:spcAft>
                <a:spcPts val="0"/>
              </a:spcAft>
              <a:buSzPts val="5200"/>
              <a:buNone/>
              <a:defRPr sz="6933"/>
            </a:lvl7pPr>
            <a:lvl8pPr lvl="7" algn="ctr">
              <a:spcBef>
                <a:spcPts val="0"/>
              </a:spcBef>
              <a:spcAft>
                <a:spcPts val="0"/>
              </a:spcAft>
              <a:buSzPts val="5200"/>
              <a:buNone/>
              <a:defRPr sz="6933"/>
            </a:lvl8pPr>
            <a:lvl9pPr lvl="8" algn="ctr">
              <a:spcBef>
                <a:spcPts val="0"/>
              </a:spcBef>
              <a:spcAft>
                <a:spcPts val="0"/>
              </a:spcAft>
              <a:buSzPts val="5200"/>
              <a:buNone/>
              <a:defRPr sz="6933"/>
            </a:lvl9pPr>
          </a:lstStyle>
          <a:p>
            <a:endParaRPr/>
          </a:p>
        </p:txBody>
      </p:sp>
      <p:sp>
        <p:nvSpPr>
          <p:cNvPr id="11" name="Google Shape;11;p2"/>
          <p:cNvSpPr txBox="1">
            <a:spLocks noGrp="1"/>
          </p:cNvSpPr>
          <p:nvPr>
            <p:ph type="subTitle" idx="1"/>
          </p:nvPr>
        </p:nvSpPr>
        <p:spPr>
          <a:xfrm>
            <a:off x="415600" y="3778833"/>
            <a:ext cx="11360800" cy="10568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3733"/>
            </a:lvl1pPr>
            <a:lvl2pPr lvl="1" algn="ctr">
              <a:lnSpc>
                <a:spcPct val="100000"/>
              </a:lnSpc>
              <a:spcBef>
                <a:spcPts val="0"/>
              </a:spcBef>
              <a:spcAft>
                <a:spcPts val="0"/>
              </a:spcAft>
              <a:buSzPts val="2800"/>
              <a:buNone/>
              <a:defRPr sz="3733"/>
            </a:lvl2pPr>
            <a:lvl3pPr lvl="2" algn="ctr">
              <a:lnSpc>
                <a:spcPct val="100000"/>
              </a:lnSpc>
              <a:spcBef>
                <a:spcPts val="0"/>
              </a:spcBef>
              <a:spcAft>
                <a:spcPts val="0"/>
              </a:spcAft>
              <a:buSzPts val="2800"/>
              <a:buNone/>
              <a:defRPr sz="3733"/>
            </a:lvl3pPr>
            <a:lvl4pPr lvl="3" algn="ctr">
              <a:lnSpc>
                <a:spcPct val="100000"/>
              </a:lnSpc>
              <a:spcBef>
                <a:spcPts val="0"/>
              </a:spcBef>
              <a:spcAft>
                <a:spcPts val="0"/>
              </a:spcAft>
              <a:buSzPts val="2800"/>
              <a:buNone/>
              <a:defRPr sz="3733"/>
            </a:lvl4pPr>
            <a:lvl5pPr lvl="4" algn="ctr">
              <a:lnSpc>
                <a:spcPct val="100000"/>
              </a:lnSpc>
              <a:spcBef>
                <a:spcPts val="0"/>
              </a:spcBef>
              <a:spcAft>
                <a:spcPts val="0"/>
              </a:spcAft>
              <a:buSzPts val="2800"/>
              <a:buNone/>
              <a:defRPr sz="3733"/>
            </a:lvl5pPr>
            <a:lvl6pPr lvl="5" algn="ctr">
              <a:lnSpc>
                <a:spcPct val="100000"/>
              </a:lnSpc>
              <a:spcBef>
                <a:spcPts val="0"/>
              </a:spcBef>
              <a:spcAft>
                <a:spcPts val="0"/>
              </a:spcAft>
              <a:buSzPts val="2800"/>
              <a:buNone/>
              <a:defRPr sz="3733"/>
            </a:lvl6pPr>
            <a:lvl7pPr lvl="6" algn="ctr">
              <a:lnSpc>
                <a:spcPct val="100000"/>
              </a:lnSpc>
              <a:spcBef>
                <a:spcPts val="0"/>
              </a:spcBef>
              <a:spcAft>
                <a:spcPts val="0"/>
              </a:spcAft>
              <a:buSzPts val="2800"/>
              <a:buNone/>
              <a:defRPr sz="3733"/>
            </a:lvl7pPr>
            <a:lvl8pPr lvl="7" algn="ctr">
              <a:lnSpc>
                <a:spcPct val="100000"/>
              </a:lnSpc>
              <a:spcBef>
                <a:spcPts val="0"/>
              </a:spcBef>
              <a:spcAft>
                <a:spcPts val="0"/>
              </a:spcAft>
              <a:buSzPts val="2800"/>
              <a:buNone/>
              <a:defRPr sz="3733"/>
            </a:lvl8pPr>
            <a:lvl9pPr lvl="8" algn="ctr">
              <a:lnSpc>
                <a:spcPct val="100000"/>
              </a:lnSpc>
              <a:spcBef>
                <a:spcPts val="0"/>
              </a:spcBef>
              <a:spcAft>
                <a:spcPts val="0"/>
              </a:spcAft>
              <a:buSzPts val="2800"/>
              <a:buNone/>
              <a:defRPr sz="3733"/>
            </a:lvl9pPr>
          </a:lstStyle>
          <a:p>
            <a:endParaRPr/>
          </a:p>
        </p:txBody>
      </p:sp>
      <p:sp>
        <p:nvSpPr>
          <p:cNvPr id="12" name="Google Shape;12;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243940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5" name="Google Shape;15;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3871292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723206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23" name="Google Shape;23;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24" name="Google Shape;24;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6128363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7289516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30" name="Google Shape;30;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normAutofit/>
          </a:bodyPr>
          <a:lstStyle>
            <a:lvl1pPr marL="609585" lvl="0" indent="-406390">
              <a:spcBef>
                <a:spcPts val="0"/>
              </a:spcBef>
              <a:spcAft>
                <a:spcPts val="0"/>
              </a:spcAft>
              <a:buSzPts val="1200"/>
              <a:buChar char="●"/>
              <a:defRPr sz="1600"/>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31" name="Google Shape;31;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0058901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653667" y="600200"/>
            <a:ext cx="8490400" cy="54544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64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
        <p:nvSpPr>
          <p:cNvPr id="34" name="Google Shape;34;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925966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BB5B8-4736-585B-C287-A001D22276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A3886D-FD79-D74A-870A-7F8E2BBB0A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D32551-5225-3F77-9081-A417C38D352B}"/>
              </a:ext>
            </a:extLst>
          </p:cNvPr>
          <p:cNvSpPr>
            <a:spLocks noGrp="1"/>
          </p:cNvSpPr>
          <p:nvPr>
            <p:ph type="dt" sz="half" idx="10"/>
          </p:nvPr>
        </p:nvSpPr>
        <p:spPr/>
        <p:txBody>
          <a:bodyPr/>
          <a:lstStyle/>
          <a:p>
            <a:fld id="{30A56E31-4CFF-4F19-9945-223678E180D1}" type="datetimeFigureOut">
              <a:rPr lang="en-US" smtClean="0"/>
              <a:t>9/19/2025</a:t>
            </a:fld>
            <a:endParaRPr lang="en-US"/>
          </a:p>
        </p:txBody>
      </p:sp>
      <p:sp>
        <p:nvSpPr>
          <p:cNvPr id="5" name="Footer Placeholder 4">
            <a:extLst>
              <a:ext uri="{FF2B5EF4-FFF2-40B4-BE49-F238E27FC236}">
                <a16:creationId xmlns:a16="http://schemas.microsoft.com/office/drawing/2014/main" id="{C59282F0-5BEA-3C97-7C62-7EDEDB72A5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A0B2E-9B28-8E48-5C5F-01C571D1732B}"/>
              </a:ext>
            </a:extLst>
          </p:cNvPr>
          <p:cNvSpPr>
            <a:spLocks noGrp="1"/>
          </p:cNvSpPr>
          <p:nvPr>
            <p:ph type="sldNum" sz="quarter" idx="12"/>
          </p:nvPr>
        </p:nvSpPr>
        <p:spPr/>
        <p:txBody>
          <a:bodyPr/>
          <a:lstStyle/>
          <a:p>
            <a:fld id="{D0DC8065-F7B5-48D5-B7CE-37A66AE50D6D}" type="slidenum">
              <a:rPr lang="en-US" smtClean="0"/>
              <a:t>‹#›</a:t>
            </a:fld>
            <a:endParaRPr lang="en-US"/>
          </a:p>
        </p:txBody>
      </p:sp>
    </p:spTree>
    <p:extLst>
      <p:ext uri="{BB962C8B-B14F-4D97-AF65-F5344CB8AC3E}">
        <p14:creationId xmlns:p14="http://schemas.microsoft.com/office/powerpoint/2010/main" val="28152597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6" name="Google Shape;36;p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7" name="Google Shape;37;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38" name="Google Shape;38;p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39" name="Google Shape;39;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7394080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415600" y="5640767"/>
            <a:ext cx="7998400" cy="806800"/>
          </a:xfrm>
          <a:prstGeom prst="rect">
            <a:avLst/>
          </a:prstGeom>
        </p:spPr>
        <p:txBody>
          <a:bodyPr spcFirstLastPara="1" wrap="square" lIns="91425" tIns="91425" rIns="91425" bIns="91425" anchor="ctr" anchorCtr="0">
            <a:normAutofit/>
          </a:bodyPr>
          <a:lstStyle>
            <a:lvl1pPr marL="609585" lvl="0" indent="-304792">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0469164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415600" y="1474833"/>
            <a:ext cx="11360800" cy="2618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60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46" name="Google Shape;46;p11"/>
          <p:cNvSpPr txBox="1">
            <a:spLocks noGrp="1"/>
          </p:cNvSpPr>
          <p:nvPr>
            <p:ph type="body" idx="1"/>
          </p:nvPr>
        </p:nvSpPr>
        <p:spPr>
          <a:xfrm>
            <a:off x="415600" y="4202967"/>
            <a:ext cx="11360800" cy="1734400"/>
          </a:xfrm>
          <a:prstGeom prst="rect">
            <a:avLst/>
          </a:prstGeom>
        </p:spPr>
        <p:txBody>
          <a:bodyPr spcFirstLastPara="1" wrap="square" lIns="91425" tIns="91425" rIns="91425" bIns="91425" anchor="t" anchorCtr="0">
            <a:normAutofit/>
          </a:bodyPr>
          <a:lstStyle>
            <a:lvl1pPr marL="609585" lvl="0" indent="-457189" algn="ctr">
              <a:spcBef>
                <a:spcPts val="0"/>
              </a:spcBef>
              <a:spcAft>
                <a:spcPts val="0"/>
              </a:spcAft>
              <a:buSzPts val="1800"/>
              <a:buChar char="●"/>
              <a:defRPr/>
            </a:lvl1pPr>
            <a:lvl2pPr marL="1219170" lvl="1" indent="-423323" algn="ctr">
              <a:spcBef>
                <a:spcPts val="0"/>
              </a:spcBef>
              <a:spcAft>
                <a:spcPts val="0"/>
              </a:spcAft>
              <a:buSzPts val="1400"/>
              <a:buChar char="○"/>
              <a:defRPr/>
            </a:lvl2pPr>
            <a:lvl3pPr marL="1828754" lvl="2" indent="-423323" algn="ctr">
              <a:spcBef>
                <a:spcPts val="0"/>
              </a:spcBef>
              <a:spcAft>
                <a:spcPts val="0"/>
              </a:spcAft>
              <a:buSzPts val="1400"/>
              <a:buChar char="■"/>
              <a:defRPr/>
            </a:lvl3pPr>
            <a:lvl4pPr marL="2438339" lvl="3" indent="-423323" algn="ctr">
              <a:spcBef>
                <a:spcPts val="0"/>
              </a:spcBef>
              <a:spcAft>
                <a:spcPts val="0"/>
              </a:spcAft>
              <a:buSzPts val="1400"/>
              <a:buChar char="●"/>
              <a:defRPr/>
            </a:lvl4pPr>
            <a:lvl5pPr marL="3047924" lvl="4" indent="-423323" algn="ctr">
              <a:spcBef>
                <a:spcPts val="0"/>
              </a:spcBef>
              <a:spcAft>
                <a:spcPts val="0"/>
              </a:spcAft>
              <a:buSzPts val="1400"/>
              <a:buChar char="○"/>
              <a:defRPr/>
            </a:lvl5pPr>
            <a:lvl6pPr marL="3657509" lvl="5" indent="-423323" algn="ctr">
              <a:spcBef>
                <a:spcPts val="0"/>
              </a:spcBef>
              <a:spcAft>
                <a:spcPts val="0"/>
              </a:spcAft>
              <a:buSzPts val="1400"/>
              <a:buChar char="■"/>
              <a:defRPr/>
            </a:lvl6pPr>
            <a:lvl7pPr marL="4267093" lvl="6" indent="-423323" algn="ctr">
              <a:spcBef>
                <a:spcPts val="0"/>
              </a:spcBef>
              <a:spcAft>
                <a:spcPts val="0"/>
              </a:spcAft>
              <a:buSzPts val="1400"/>
              <a:buChar char="●"/>
              <a:defRPr/>
            </a:lvl7pPr>
            <a:lvl8pPr marL="4876678" lvl="7" indent="-423323" algn="ctr">
              <a:spcBef>
                <a:spcPts val="0"/>
              </a:spcBef>
              <a:spcAft>
                <a:spcPts val="0"/>
              </a:spcAft>
              <a:buSzPts val="1400"/>
              <a:buChar char="○"/>
              <a:defRPr/>
            </a:lvl8pPr>
            <a:lvl9pPr marL="5486263" lvl="8" indent="-423323"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3592544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7089864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512965" y="673663"/>
            <a:ext cx="11090400" cy="51289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2800"/>
              <a:buNone/>
              <a:defRPr sz="3333" b="0" i="0">
                <a:solidFill>
                  <a:srgbClr val="8031A7"/>
                </a:solidFill>
                <a:latin typeface="Arial Black"/>
                <a:ea typeface="Arial Black"/>
                <a:cs typeface="Arial Black"/>
                <a:sym typeface="Arial Black"/>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2" name="Google Shape;52;p13"/>
          <p:cNvSpPr txBox="1">
            <a:spLocks noGrp="1"/>
          </p:cNvSpPr>
          <p:nvPr>
            <p:ph type="body" idx="1"/>
          </p:nvPr>
        </p:nvSpPr>
        <p:spPr>
          <a:xfrm>
            <a:off x="1466847" y="1785963"/>
            <a:ext cx="9258400" cy="318549"/>
          </a:xfrm>
          <a:prstGeom prst="rect">
            <a:avLst/>
          </a:prstGeom>
          <a:noFill/>
          <a:ln>
            <a:noFill/>
          </a:ln>
        </p:spPr>
        <p:txBody>
          <a:bodyPr spcFirstLastPara="1" wrap="square" lIns="0" tIns="0" rIns="0" bIns="0" anchor="t" anchorCtr="0">
            <a:spAutoFit/>
          </a:bodyPr>
          <a:lstStyle>
            <a:lvl1pPr marL="609585" lvl="0" indent="-304792" algn="l">
              <a:spcBef>
                <a:spcPts val="0"/>
              </a:spcBef>
              <a:spcAft>
                <a:spcPts val="0"/>
              </a:spcAft>
              <a:buSzPts val="1800"/>
              <a:buNone/>
              <a:defRPr b="0" i="0">
                <a:solidFill>
                  <a:schemeClr val="dk1"/>
                </a:solidFill>
              </a:defRPr>
            </a:lvl1pPr>
            <a:lvl2pPr marL="1219170" lvl="1" indent="-304792" algn="l">
              <a:spcBef>
                <a:spcPts val="1600"/>
              </a:spcBef>
              <a:spcAft>
                <a:spcPts val="0"/>
              </a:spcAft>
              <a:buSzPts val="1400"/>
              <a:buNone/>
              <a:defRPr/>
            </a:lvl2pPr>
            <a:lvl3pPr marL="1828754" lvl="2" indent="-304792" algn="l">
              <a:spcBef>
                <a:spcPts val="1600"/>
              </a:spcBef>
              <a:spcAft>
                <a:spcPts val="0"/>
              </a:spcAft>
              <a:buSzPts val="1400"/>
              <a:buNone/>
              <a:defRPr/>
            </a:lvl3pPr>
            <a:lvl4pPr marL="2438339" lvl="3" indent="-304792" algn="l">
              <a:spcBef>
                <a:spcPts val="1600"/>
              </a:spcBef>
              <a:spcAft>
                <a:spcPts val="0"/>
              </a:spcAft>
              <a:buSzPts val="1400"/>
              <a:buNone/>
              <a:defRPr/>
            </a:lvl4pPr>
            <a:lvl5pPr marL="3047924" lvl="4" indent="-304792" algn="l">
              <a:spcBef>
                <a:spcPts val="1600"/>
              </a:spcBef>
              <a:spcAft>
                <a:spcPts val="0"/>
              </a:spcAft>
              <a:buSzPts val="1400"/>
              <a:buNone/>
              <a:defRPr/>
            </a:lvl5pPr>
            <a:lvl6pPr marL="3657509" lvl="5" indent="-304792" algn="l">
              <a:spcBef>
                <a:spcPts val="1600"/>
              </a:spcBef>
              <a:spcAft>
                <a:spcPts val="0"/>
              </a:spcAft>
              <a:buSzPts val="1400"/>
              <a:buNone/>
              <a:defRPr/>
            </a:lvl6pPr>
            <a:lvl7pPr marL="4267093" lvl="6" indent="-304792" algn="l">
              <a:spcBef>
                <a:spcPts val="1600"/>
              </a:spcBef>
              <a:spcAft>
                <a:spcPts val="0"/>
              </a:spcAft>
              <a:buSzPts val="1400"/>
              <a:buNone/>
              <a:defRPr/>
            </a:lvl7pPr>
            <a:lvl8pPr marL="4876678" lvl="7" indent="-304792" algn="l">
              <a:spcBef>
                <a:spcPts val="1600"/>
              </a:spcBef>
              <a:spcAft>
                <a:spcPts val="0"/>
              </a:spcAft>
              <a:buSzPts val="1400"/>
              <a:buNone/>
              <a:defRPr/>
            </a:lvl8pPr>
            <a:lvl9pPr marL="5486263" lvl="8" indent="-304792" algn="l">
              <a:spcBef>
                <a:spcPts val="1600"/>
              </a:spcBef>
              <a:spcAft>
                <a:spcPts val="1600"/>
              </a:spcAft>
              <a:buSzPts val="1400"/>
              <a:buNone/>
              <a:defRPr/>
            </a:lvl9pPr>
          </a:lstStyle>
          <a:p>
            <a:endParaRPr/>
          </a:p>
        </p:txBody>
      </p:sp>
      <p:sp>
        <p:nvSpPr>
          <p:cNvPr id="53" name="Google Shape;53;p13"/>
          <p:cNvSpPr txBox="1">
            <a:spLocks noGrp="1"/>
          </p:cNvSpPr>
          <p:nvPr>
            <p:ph type="ftr" idx="11"/>
          </p:nvPr>
        </p:nvSpPr>
        <p:spPr>
          <a:xfrm>
            <a:off x="1661863" y="6114627"/>
            <a:ext cx="1620400" cy="205121"/>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33" b="0" i="0">
                <a:solidFill>
                  <a:srgbClr val="8031A7"/>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 name="Google Shape;54;p13"/>
          <p:cNvSpPr txBox="1">
            <a:spLocks noGrp="1"/>
          </p:cNvSpPr>
          <p:nvPr>
            <p:ph type="dt" idx="10"/>
          </p:nvPr>
        </p:nvSpPr>
        <p:spPr>
          <a:xfrm>
            <a:off x="609600" y="6377940"/>
            <a:ext cx="2804000" cy="276999"/>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3"/>
          <p:cNvSpPr txBox="1">
            <a:spLocks noGrp="1"/>
          </p:cNvSpPr>
          <p:nvPr>
            <p:ph type="sldNum" idx="12"/>
          </p:nvPr>
        </p:nvSpPr>
        <p:spPr>
          <a:xfrm>
            <a:off x="8778240" y="6377941"/>
            <a:ext cx="2804000" cy="205121"/>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fld id="{00000000-1234-1234-1234-123412341234}" type="slidenum">
              <a:rPr lang="en" smtClean="0"/>
              <a:pPr/>
              <a:t>‹#›</a:t>
            </a:fld>
            <a:endParaRPr lang="en">
              <a:solidFill>
                <a:schemeClr val="dk2"/>
              </a:solidFill>
            </a:endParaRPr>
          </a:p>
        </p:txBody>
      </p:sp>
    </p:spTree>
    <p:extLst>
      <p:ext uri="{BB962C8B-B14F-4D97-AF65-F5344CB8AC3E}">
        <p14:creationId xmlns:p14="http://schemas.microsoft.com/office/powerpoint/2010/main" val="867903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Only">
  <p:cSld name="1_Title Only">
    <p:spTree>
      <p:nvGrpSpPr>
        <p:cNvPr id="1" name="Shape 56"/>
        <p:cNvGrpSpPr/>
        <p:nvPr/>
      </p:nvGrpSpPr>
      <p:grpSpPr>
        <a:xfrm>
          <a:off x="0" y="0"/>
          <a:ext cx="0" cy="0"/>
          <a:chOff x="0" y="0"/>
          <a:chExt cx="0" cy="0"/>
        </a:xfrm>
      </p:grpSpPr>
      <p:sp>
        <p:nvSpPr>
          <p:cNvPr id="57" name="Google Shape;57;p14"/>
          <p:cNvSpPr txBox="1">
            <a:spLocks noGrp="1"/>
          </p:cNvSpPr>
          <p:nvPr>
            <p:ph type="title"/>
          </p:nvPr>
        </p:nvSpPr>
        <p:spPr>
          <a:xfrm>
            <a:off x="512965" y="673663"/>
            <a:ext cx="11090400" cy="51289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2800"/>
              <a:buNone/>
              <a:defRPr sz="3333" b="0" i="0">
                <a:solidFill>
                  <a:srgbClr val="8031A7"/>
                </a:solidFill>
                <a:latin typeface="Arial Black"/>
                <a:ea typeface="Arial Black"/>
                <a:cs typeface="Arial Black"/>
                <a:sym typeface="Arial Black"/>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8" name="Google Shape;58;p14"/>
          <p:cNvSpPr txBox="1">
            <a:spLocks noGrp="1"/>
          </p:cNvSpPr>
          <p:nvPr>
            <p:ph type="ftr" idx="11"/>
          </p:nvPr>
        </p:nvSpPr>
        <p:spPr>
          <a:xfrm>
            <a:off x="1661863" y="6114627"/>
            <a:ext cx="1620400" cy="205121"/>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33" b="0" i="0">
                <a:solidFill>
                  <a:srgbClr val="8031A7"/>
                </a:solidFill>
                <a:latin typeface="Verdana"/>
                <a:ea typeface="Verdana"/>
                <a:cs typeface="Verdana"/>
                <a:sym typeface="Verdana"/>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14"/>
          <p:cNvSpPr txBox="1">
            <a:spLocks noGrp="1"/>
          </p:cNvSpPr>
          <p:nvPr>
            <p:ph type="dt" idx="10"/>
          </p:nvPr>
        </p:nvSpPr>
        <p:spPr>
          <a:xfrm>
            <a:off x="609600" y="6377940"/>
            <a:ext cx="2804000" cy="276999"/>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4"/>
          <p:cNvSpPr txBox="1">
            <a:spLocks noGrp="1"/>
          </p:cNvSpPr>
          <p:nvPr>
            <p:ph type="sldNum" idx="12"/>
          </p:nvPr>
        </p:nvSpPr>
        <p:spPr>
          <a:xfrm>
            <a:off x="8778240" y="6377941"/>
            <a:ext cx="2804000" cy="205121"/>
          </a:xfrm>
          <a:prstGeom prst="rect">
            <a:avLst/>
          </a:prstGeom>
          <a:noFill/>
          <a:ln>
            <a:noFill/>
          </a:ln>
        </p:spPr>
        <p:txBody>
          <a:bodyPr spcFirstLastPara="1" wrap="square" lIns="0" tIns="0" rIns="0" bIns="0" anchor="t" anchorCtr="0">
            <a:spAutoFit/>
          </a:bodyPr>
          <a:lstStyle>
            <a:lvl1pPr lvl="0" indent="0" algn="r">
              <a:spcBef>
                <a:spcPts val="0"/>
              </a:spcBef>
              <a:buNone/>
              <a:defRPr>
                <a:solidFill>
                  <a:srgbClr val="888888"/>
                </a:solidFill>
              </a:defRPr>
            </a:lvl1pPr>
            <a:lvl2pPr lvl="1" indent="0" algn="r">
              <a:spcBef>
                <a:spcPts val="0"/>
              </a:spcBef>
              <a:buNone/>
              <a:defRPr>
                <a:solidFill>
                  <a:srgbClr val="888888"/>
                </a:solidFill>
              </a:defRPr>
            </a:lvl2pPr>
            <a:lvl3pPr lvl="2" indent="0" algn="r">
              <a:spcBef>
                <a:spcPts val="0"/>
              </a:spcBef>
              <a:buNone/>
              <a:defRPr>
                <a:solidFill>
                  <a:srgbClr val="888888"/>
                </a:solidFill>
              </a:defRPr>
            </a:lvl3pPr>
            <a:lvl4pPr lvl="3" indent="0" algn="r">
              <a:spcBef>
                <a:spcPts val="0"/>
              </a:spcBef>
              <a:buNone/>
              <a:defRPr>
                <a:solidFill>
                  <a:srgbClr val="888888"/>
                </a:solidFill>
              </a:defRPr>
            </a:lvl4pPr>
            <a:lvl5pPr lvl="4" indent="0" algn="r">
              <a:spcBef>
                <a:spcPts val="0"/>
              </a:spcBef>
              <a:buNone/>
              <a:defRPr>
                <a:solidFill>
                  <a:srgbClr val="888888"/>
                </a:solidFill>
              </a:defRPr>
            </a:lvl5pPr>
            <a:lvl6pPr lvl="5" indent="0" algn="r">
              <a:spcBef>
                <a:spcPts val="0"/>
              </a:spcBef>
              <a:buNone/>
              <a:defRPr>
                <a:solidFill>
                  <a:srgbClr val="888888"/>
                </a:solidFill>
              </a:defRPr>
            </a:lvl6pPr>
            <a:lvl7pPr lvl="6" indent="0" algn="r">
              <a:spcBef>
                <a:spcPts val="0"/>
              </a:spcBef>
              <a:buNone/>
              <a:defRPr>
                <a:solidFill>
                  <a:srgbClr val="888888"/>
                </a:solidFill>
              </a:defRPr>
            </a:lvl7pPr>
            <a:lvl8pPr lvl="7" indent="0" algn="r">
              <a:spcBef>
                <a:spcPts val="0"/>
              </a:spcBef>
              <a:buNone/>
              <a:defRPr>
                <a:solidFill>
                  <a:srgbClr val="888888"/>
                </a:solidFill>
              </a:defRPr>
            </a:lvl8pPr>
            <a:lvl9pPr lvl="8" indent="0" algn="r">
              <a:spcBef>
                <a:spcPts val="0"/>
              </a:spcBef>
              <a:buNone/>
              <a:defRPr>
                <a:solidFill>
                  <a:srgbClr val="888888"/>
                </a:solidFill>
              </a:defRPr>
            </a:lvl9pPr>
          </a:lstStyle>
          <a:p>
            <a:fld id="{00000000-1234-1234-1234-123412341234}" type="slidenum">
              <a:rPr lang="en" smtClean="0"/>
              <a:pPr/>
              <a:t>‹#›</a:t>
            </a:fld>
            <a:endParaRPr lang="en">
              <a:solidFill>
                <a:schemeClr val="dk2"/>
              </a:solidFill>
            </a:endParaRPr>
          </a:p>
        </p:txBody>
      </p:sp>
    </p:spTree>
    <p:extLst>
      <p:ext uri="{BB962C8B-B14F-4D97-AF65-F5344CB8AC3E}">
        <p14:creationId xmlns:p14="http://schemas.microsoft.com/office/powerpoint/2010/main" val="660570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40C56-875C-E555-F00F-ECBCC2591B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E78E8F-D5CF-172C-F6BE-E59017B9688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9DC5D4-F6A3-F933-1CFD-7A0EE1F687AB}"/>
              </a:ext>
            </a:extLst>
          </p:cNvPr>
          <p:cNvSpPr>
            <a:spLocks noGrp="1"/>
          </p:cNvSpPr>
          <p:nvPr>
            <p:ph type="dt" sz="half" idx="10"/>
          </p:nvPr>
        </p:nvSpPr>
        <p:spPr/>
        <p:txBody>
          <a:bodyPr/>
          <a:lstStyle/>
          <a:p>
            <a:fld id="{30A56E31-4CFF-4F19-9945-223678E180D1}" type="datetimeFigureOut">
              <a:rPr lang="en-US" smtClean="0"/>
              <a:t>9/19/2025</a:t>
            </a:fld>
            <a:endParaRPr lang="en-US"/>
          </a:p>
        </p:txBody>
      </p:sp>
      <p:sp>
        <p:nvSpPr>
          <p:cNvPr id="5" name="Footer Placeholder 4">
            <a:extLst>
              <a:ext uri="{FF2B5EF4-FFF2-40B4-BE49-F238E27FC236}">
                <a16:creationId xmlns:a16="http://schemas.microsoft.com/office/drawing/2014/main" id="{12A601A8-1834-A121-54FA-044F0D9092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91209A-48D4-467E-62CF-0EC277702D16}"/>
              </a:ext>
            </a:extLst>
          </p:cNvPr>
          <p:cNvSpPr>
            <a:spLocks noGrp="1"/>
          </p:cNvSpPr>
          <p:nvPr>
            <p:ph type="sldNum" sz="quarter" idx="12"/>
          </p:nvPr>
        </p:nvSpPr>
        <p:spPr/>
        <p:txBody>
          <a:bodyPr/>
          <a:lstStyle/>
          <a:p>
            <a:fld id="{D0DC8065-F7B5-48D5-B7CE-37A66AE50D6D}" type="slidenum">
              <a:rPr lang="en-US" smtClean="0"/>
              <a:t>‹#›</a:t>
            </a:fld>
            <a:endParaRPr lang="en-US"/>
          </a:p>
        </p:txBody>
      </p:sp>
    </p:spTree>
    <p:extLst>
      <p:ext uri="{BB962C8B-B14F-4D97-AF65-F5344CB8AC3E}">
        <p14:creationId xmlns:p14="http://schemas.microsoft.com/office/powerpoint/2010/main" val="2913254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7E4DA-D57F-65CF-F9B0-953CEF68FF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D92205-D47E-673B-24FD-DBA1254574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B96D92-08EF-4276-873A-2A79813884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BEA905-4955-BD7A-9381-C1F25A1BE8BE}"/>
              </a:ext>
            </a:extLst>
          </p:cNvPr>
          <p:cNvSpPr>
            <a:spLocks noGrp="1"/>
          </p:cNvSpPr>
          <p:nvPr>
            <p:ph type="dt" sz="half" idx="10"/>
          </p:nvPr>
        </p:nvSpPr>
        <p:spPr/>
        <p:txBody>
          <a:bodyPr/>
          <a:lstStyle/>
          <a:p>
            <a:fld id="{30A56E31-4CFF-4F19-9945-223678E180D1}" type="datetimeFigureOut">
              <a:rPr lang="en-US" smtClean="0"/>
              <a:t>9/19/2025</a:t>
            </a:fld>
            <a:endParaRPr lang="en-US"/>
          </a:p>
        </p:txBody>
      </p:sp>
      <p:sp>
        <p:nvSpPr>
          <p:cNvPr id="6" name="Footer Placeholder 5">
            <a:extLst>
              <a:ext uri="{FF2B5EF4-FFF2-40B4-BE49-F238E27FC236}">
                <a16:creationId xmlns:a16="http://schemas.microsoft.com/office/drawing/2014/main" id="{CAC674B0-60C5-56C1-3B85-5DEDFA8D1B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442C15-11DE-57B1-E4CE-F2D926A313E0}"/>
              </a:ext>
            </a:extLst>
          </p:cNvPr>
          <p:cNvSpPr>
            <a:spLocks noGrp="1"/>
          </p:cNvSpPr>
          <p:nvPr>
            <p:ph type="sldNum" sz="quarter" idx="12"/>
          </p:nvPr>
        </p:nvSpPr>
        <p:spPr/>
        <p:txBody>
          <a:bodyPr/>
          <a:lstStyle/>
          <a:p>
            <a:fld id="{D0DC8065-F7B5-48D5-B7CE-37A66AE50D6D}" type="slidenum">
              <a:rPr lang="en-US" smtClean="0"/>
              <a:t>‹#›</a:t>
            </a:fld>
            <a:endParaRPr lang="en-US"/>
          </a:p>
        </p:txBody>
      </p:sp>
    </p:spTree>
    <p:extLst>
      <p:ext uri="{BB962C8B-B14F-4D97-AF65-F5344CB8AC3E}">
        <p14:creationId xmlns:p14="http://schemas.microsoft.com/office/powerpoint/2010/main" val="313615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81238-BC7F-8C19-3DD9-87E3231596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DFA4811-B0C6-97D8-0E34-534D2930F7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57BC5E-FE34-B150-D42D-82F16AF307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614302-88CE-0E14-4713-8D09315CDC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49826F-255F-8967-1F7B-C907A7395A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F1DCC40-FF07-0F77-804B-9B5396F3234C}"/>
              </a:ext>
            </a:extLst>
          </p:cNvPr>
          <p:cNvSpPr>
            <a:spLocks noGrp="1"/>
          </p:cNvSpPr>
          <p:nvPr>
            <p:ph type="dt" sz="half" idx="10"/>
          </p:nvPr>
        </p:nvSpPr>
        <p:spPr/>
        <p:txBody>
          <a:bodyPr/>
          <a:lstStyle/>
          <a:p>
            <a:fld id="{30A56E31-4CFF-4F19-9945-223678E180D1}" type="datetimeFigureOut">
              <a:rPr lang="en-US" smtClean="0"/>
              <a:t>9/19/2025</a:t>
            </a:fld>
            <a:endParaRPr lang="en-US"/>
          </a:p>
        </p:txBody>
      </p:sp>
      <p:sp>
        <p:nvSpPr>
          <p:cNvPr id="8" name="Footer Placeholder 7">
            <a:extLst>
              <a:ext uri="{FF2B5EF4-FFF2-40B4-BE49-F238E27FC236}">
                <a16:creationId xmlns:a16="http://schemas.microsoft.com/office/drawing/2014/main" id="{46F882B1-0896-988B-CC30-AF344A19E8B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E369B92-1752-B7D6-977A-B49E611CDF68}"/>
              </a:ext>
            </a:extLst>
          </p:cNvPr>
          <p:cNvSpPr>
            <a:spLocks noGrp="1"/>
          </p:cNvSpPr>
          <p:nvPr>
            <p:ph type="sldNum" sz="quarter" idx="12"/>
          </p:nvPr>
        </p:nvSpPr>
        <p:spPr/>
        <p:txBody>
          <a:bodyPr/>
          <a:lstStyle/>
          <a:p>
            <a:fld id="{D0DC8065-F7B5-48D5-B7CE-37A66AE50D6D}" type="slidenum">
              <a:rPr lang="en-US" smtClean="0"/>
              <a:t>‹#›</a:t>
            </a:fld>
            <a:endParaRPr lang="en-US"/>
          </a:p>
        </p:txBody>
      </p:sp>
    </p:spTree>
    <p:extLst>
      <p:ext uri="{BB962C8B-B14F-4D97-AF65-F5344CB8AC3E}">
        <p14:creationId xmlns:p14="http://schemas.microsoft.com/office/powerpoint/2010/main" val="1303984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726C7-9A00-9A24-586B-E021DF245D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D25D7BF-09D6-D22B-87DD-BE37F4A3AE4C}"/>
              </a:ext>
            </a:extLst>
          </p:cNvPr>
          <p:cNvSpPr>
            <a:spLocks noGrp="1"/>
          </p:cNvSpPr>
          <p:nvPr>
            <p:ph type="dt" sz="half" idx="10"/>
          </p:nvPr>
        </p:nvSpPr>
        <p:spPr/>
        <p:txBody>
          <a:bodyPr/>
          <a:lstStyle/>
          <a:p>
            <a:fld id="{30A56E31-4CFF-4F19-9945-223678E180D1}" type="datetimeFigureOut">
              <a:rPr lang="en-US" smtClean="0"/>
              <a:t>9/19/2025</a:t>
            </a:fld>
            <a:endParaRPr lang="en-US"/>
          </a:p>
        </p:txBody>
      </p:sp>
      <p:sp>
        <p:nvSpPr>
          <p:cNvPr id="4" name="Footer Placeholder 3">
            <a:extLst>
              <a:ext uri="{FF2B5EF4-FFF2-40B4-BE49-F238E27FC236}">
                <a16:creationId xmlns:a16="http://schemas.microsoft.com/office/drawing/2014/main" id="{E3216540-4AD9-04BC-FB8E-FC7D053F47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4B3B39E-77DD-E2CD-A6A9-93C1994854C3}"/>
              </a:ext>
            </a:extLst>
          </p:cNvPr>
          <p:cNvSpPr>
            <a:spLocks noGrp="1"/>
          </p:cNvSpPr>
          <p:nvPr>
            <p:ph type="sldNum" sz="quarter" idx="12"/>
          </p:nvPr>
        </p:nvSpPr>
        <p:spPr/>
        <p:txBody>
          <a:bodyPr/>
          <a:lstStyle/>
          <a:p>
            <a:fld id="{D0DC8065-F7B5-48D5-B7CE-37A66AE50D6D}" type="slidenum">
              <a:rPr lang="en-US" smtClean="0"/>
              <a:t>‹#›</a:t>
            </a:fld>
            <a:endParaRPr lang="en-US"/>
          </a:p>
        </p:txBody>
      </p:sp>
    </p:spTree>
    <p:extLst>
      <p:ext uri="{BB962C8B-B14F-4D97-AF65-F5344CB8AC3E}">
        <p14:creationId xmlns:p14="http://schemas.microsoft.com/office/powerpoint/2010/main" val="530435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69BAC5-24D9-8253-A59B-90B4C7DAE2B3}"/>
              </a:ext>
            </a:extLst>
          </p:cNvPr>
          <p:cNvSpPr>
            <a:spLocks noGrp="1"/>
          </p:cNvSpPr>
          <p:nvPr>
            <p:ph type="dt" sz="half" idx="10"/>
          </p:nvPr>
        </p:nvSpPr>
        <p:spPr/>
        <p:txBody>
          <a:bodyPr/>
          <a:lstStyle/>
          <a:p>
            <a:fld id="{30A56E31-4CFF-4F19-9945-223678E180D1}" type="datetimeFigureOut">
              <a:rPr lang="en-US" smtClean="0"/>
              <a:t>9/19/2025</a:t>
            </a:fld>
            <a:endParaRPr lang="en-US"/>
          </a:p>
        </p:txBody>
      </p:sp>
      <p:sp>
        <p:nvSpPr>
          <p:cNvPr id="3" name="Footer Placeholder 2">
            <a:extLst>
              <a:ext uri="{FF2B5EF4-FFF2-40B4-BE49-F238E27FC236}">
                <a16:creationId xmlns:a16="http://schemas.microsoft.com/office/drawing/2014/main" id="{E2FCF263-4463-B0EE-A595-F3AABB0C89D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BA8562-C226-E6E9-39E6-D39A2BFA6318}"/>
              </a:ext>
            </a:extLst>
          </p:cNvPr>
          <p:cNvSpPr>
            <a:spLocks noGrp="1"/>
          </p:cNvSpPr>
          <p:nvPr>
            <p:ph type="sldNum" sz="quarter" idx="12"/>
          </p:nvPr>
        </p:nvSpPr>
        <p:spPr/>
        <p:txBody>
          <a:bodyPr/>
          <a:lstStyle/>
          <a:p>
            <a:fld id="{D0DC8065-F7B5-48D5-B7CE-37A66AE50D6D}" type="slidenum">
              <a:rPr lang="en-US" smtClean="0"/>
              <a:t>‹#›</a:t>
            </a:fld>
            <a:endParaRPr lang="en-US"/>
          </a:p>
        </p:txBody>
      </p:sp>
    </p:spTree>
    <p:extLst>
      <p:ext uri="{BB962C8B-B14F-4D97-AF65-F5344CB8AC3E}">
        <p14:creationId xmlns:p14="http://schemas.microsoft.com/office/powerpoint/2010/main" val="2200657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E7C8E-73C5-0DBE-4CD7-E4CFEB375D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77E5A1-A703-012C-E5EB-0B4E6B8876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8E7DD6-0BD9-B54D-C1C6-235F821A07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581487-42CF-491F-6849-68A2CCCC7942}"/>
              </a:ext>
            </a:extLst>
          </p:cNvPr>
          <p:cNvSpPr>
            <a:spLocks noGrp="1"/>
          </p:cNvSpPr>
          <p:nvPr>
            <p:ph type="dt" sz="half" idx="10"/>
          </p:nvPr>
        </p:nvSpPr>
        <p:spPr/>
        <p:txBody>
          <a:bodyPr/>
          <a:lstStyle/>
          <a:p>
            <a:fld id="{30A56E31-4CFF-4F19-9945-223678E180D1}" type="datetimeFigureOut">
              <a:rPr lang="en-US" smtClean="0"/>
              <a:t>9/19/2025</a:t>
            </a:fld>
            <a:endParaRPr lang="en-US"/>
          </a:p>
        </p:txBody>
      </p:sp>
      <p:sp>
        <p:nvSpPr>
          <p:cNvPr id="6" name="Footer Placeholder 5">
            <a:extLst>
              <a:ext uri="{FF2B5EF4-FFF2-40B4-BE49-F238E27FC236}">
                <a16:creationId xmlns:a16="http://schemas.microsoft.com/office/drawing/2014/main" id="{DE3EF3C7-237C-00E7-7584-70746327EB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7BD354-0F7B-D867-259E-3EE0A1F3CD8B}"/>
              </a:ext>
            </a:extLst>
          </p:cNvPr>
          <p:cNvSpPr>
            <a:spLocks noGrp="1"/>
          </p:cNvSpPr>
          <p:nvPr>
            <p:ph type="sldNum" sz="quarter" idx="12"/>
          </p:nvPr>
        </p:nvSpPr>
        <p:spPr/>
        <p:txBody>
          <a:bodyPr/>
          <a:lstStyle/>
          <a:p>
            <a:fld id="{D0DC8065-F7B5-48D5-B7CE-37A66AE50D6D}" type="slidenum">
              <a:rPr lang="en-US" smtClean="0"/>
              <a:t>‹#›</a:t>
            </a:fld>
            <a:endParaRPr lang="en-US"/>
          </a:p>
        </p:txBody>
      </p:sp>
    </p:spTree>
    <p:extLst>
      <p:ext uri="{BB962C8B-B14F-4D97-AF65-F5344CB8AC3E}">
        <p14:creationId xmlns:p14="http://schemas.microsoft.com/office/powerpoint/2010/main" val="162280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EF638-1AC0-D24E-0A91-5A0A1903A3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02CEBFE-3AD2-B63F-C21B-F6BA519289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9EFBC4-3208-1FB6-A456-E2EF546EA8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07E3A2-EC44-8760-5239-CE7F082BE38E}"/>
              </a:ext>
            </a:extLst>
          </p:cNvPr>
          <p:cNvSpPr>
            <a:spLocks noGrp="1"/>
          </p:cNvSpPr>
          <p:nvPr>
            <p:ph type="dt" sz="half" idx="10"/>
          </p:nvPr>
        </p:nvSpPr>
        <p:spPr/>
        <p:txBody>
          <a:bodyPr/>
          <a:lstStyle/>
          <a:p>
            <a:fld id="{30A56E31-4CFF-4F19-9945-223678E180D1}" type="datetimeFigureOut">
              <a:rPr lang="en-US" smtClean="0"/>
              <a:t>9/19/2025</a:t>
            </a:fld>
            <a:endParaRPr lang="en-US"/>
          </a:p>
        </p:txBody>
      </p:sp>
      <p:sp>
        <p:nvSpPr>
          <p:cNvPr id="6" name="Footer Placeholder 5">
            <a:extLst>
              <a:ext uri="{FF2B5EF4-FFF2-40B4-BE49-F238E27FC236}">
                <a16:creationId xmlns:a16="http://schemas.microsoft.com/office/drawing/2014/main" id="{4C138D0C-622E-631E-4123-9D8CCD49EE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A05855-FC7B-7084-B862-649F959D5622}"/>
              </a:ext>
            </a:extLst>
          </p:cNvPr>
          <p:cNvSpPr>
            <a:spLocks noGrp="1"/>
          </p:cNvSpPr>
          <p:nvPr>
            <p:ph type="sldNum" sz="quarter" idx="12"/>
          </p:nvPr>
        </p:nvSpPr>
        <p:spPr/>
        <p:txBody>
          <a:bodyPr/>
          <a:lstStyle/>
          <a:p>
            <a:fld id="{D0DC8065-F7B5-48D5-B7CE-37A66AE50D6D}" type="slidenum">
              <a:rPr lang="en-US" smtClean="0"/>
              <a:t>‹#›</a:t>
            </a:fld>
            <a:endParaRPr lang="en-US"/>
          </a:p>
        </p:txBody>
      </p:sp>
    </p:spTree>
    <p:extLst>
      <p:ext uri="{BB962C8B-B14F-4D97-AF65-F5344CB8AC3E}">
        <p14:creationId xmlns:p14="http://schemas.microsoft.com/office/powerpoint/2010/main" val="823306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5E32E5-CFC3-B39B-3475-FDBE47B83C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8E28BC-C4F1-21D8-FB85-39F24AAEA4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45BA3C-A031-0959-D515-1D42E491DA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0A56E31-4CFF-4F19-9945-223678E180D1}" type="datetimeFigureOut">
              <a:rPr lang="en-US" smtClean="0"/>
              <a:t>9/19/2025</a:t>
            </a:fld>
            <a:endParaRPr lang="en-US"/>
          </a:p>
        </p:txBody>
      </p:sp>
      <p:sp>
        <p:nvSpPr>
          <p:cNvPr id="5" name="Footer Placeholder 4">
            <a:extLst>
              <a:ext uri="{FF2B5EF4-FFF2-40B4-BE49-F238E27FC236}">
                <a16:creationId xmlns:a16="http://schemas.microsoft.com/office/drawing/2014/main" id="{E463E893-41C1-FFF6-F8AB-7A356D8948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3F94228-8176-312D-EA11-5643284173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DC8065-F7B5-48D5-B7CE-37A66AE50D6D}" type="slidenum">
              <a:rPr lang="en-US" smtClean="0"/>
              <a:t>‹#›</a:t>
            </a:fld>
            <a:endParaRPr lang="en-US"/>
          </a:p>
        </p:txBody>
      </p:sp>
    </p:spTree>
    <p:extLst>
      <p:ext uri="{BB962C8B-B14F-4D97-AF65-F5344CB8AC3E}">
        <p14:creationId xmlns:p14="http://schemas.microsoft.com/office/powerpoint/2010/main" val="218920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lvl="0" algn="r">
              <a:buNone/>
              <a:defRPr sz="1333">
                <a:solidFill>
                  <a:schemeClr val="dk2"/>
                </a:solidFill>
              </a:defRPr>
            </a:lvl1pPr>
            <a:lvl2pPr lvl="1" algn="r">
              <a:buNone/>
              <a:defRPr sz="1333">
                <a:solidFill>
                  <a:schemeClr val="dk2"/>
                </a:solidFill>
              </a:defRPr>
            </a:lvl2pPr>
            <a:lvl3pPr lvl="2" algn="r">
              <a:buNone/>
              <a:defRPr sz="1333">
                <a:solidFill>
                  <a:schemeClr val="dk2"/>
                </a:solidFill>
              </a:defRPr>
            </a:lvl3pPr>
            <a:lvl4pPr lvl="3" algn="r">
              <a:buNone/>
              <a:defRPr sz="1333">
                <a:solidFill>
                  <a:schemeClr val="dk2"/>
                </a:solidFill>
              </a:defRPr>
            </a:lvl4pPr>
            <a:lvl5pPr lvl="4" algn="r">
              <a:buNone/>
              <a:defRPr sz="1333">
                <a:solidFill>
                  <a:schemeClr val="dk2"/>
                </a:solidFill>
              </a:defRPr>
            </a:lvl5pPr>
            <a:lvl6pPr lvl="5" algn="r">
              <a:buNone/>
              <a:defRPr sz="1333">
                <a:solidFill>
                  <a:schemeClr val="dk2"/>
                </a:solidFill>
              </a:defRPr>
            </a:lvl6pPr>
            <a:lvl7pPr lvl="6" algn="r">
              <a:buNone/>
              <a:defRPr sz="1333">
                <a:solidFill>
                  <a:schemeClr val="dk2"/>
                </a:solidFill>
              </a:defRPr>
            </a:lvl7pPr>
            <a:lvl8pPr lvl="7" algn="r">
              <a:buNone/>
              <a:defRPr sz="1333">
                <a:solidFill>
                  <a:schemeClr val="dk2"/>
                </a:solidFill>
              </a:defRPr>
            </a:lvl8pPr>
            <a:lvl9pPr lvl="8" algn="r">
              <a:buNone/>
              <a:defRPr sz="1333">
                <a:solidFill>
                  <a:schemeClr val="dk2"/>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006847121"/>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11.png"/><Relationship Id="rId4" Type="http://schemas.openxmlformats.org/officeDocument/2006/relationships/image" Target="../media/image29.sv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1.png"/><Relationship Id="rId7" Type="http://schemas.openxmlformats.org/officeDocument/2006/relationships/diagramColors" Target="../diagrams/colors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39.svg"/></Relationships>
</file>

<file path=ppt/slides/_rels/slide15.xml.rels><?xml version="1.0" encoding="UTF-8" standalone="yes"?>
<Relationships xmlns="http://schemas.openxmlformats.org/package/2006/relationships"><Relationship Id="rId8" Type="http://schemas.openxmlformats.org/officeDocument/2006/relationships/image" Target="../media/image41.svg"/><Relationship Id="rId3" Type="http://schemas.openxmlformats.org/officeDocument/2006/relationships/image" Target="../media/image23.png"/><Relationship Id="rId7" Type="http://schemas.openxmlformats.org/officeDocument/2006/relationships/image" Target="../media/image40.pn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26.svg"/><Relationship Id="rId5" Type="http://schemas.openxmlformats.org/officeDocument/2006/relationships/image" Target="../media/image25.png"/><Relationship Id="rId4" Type="http://schemas.openxmlformats.org/officeDocument/2006/relationships/image" Target="../media/image24.svg"/><Relationship Id="rId9"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43.svg"/></Relationships>
</file>

<file path=ppt/slides/_rels/slide17.xml.rels><?xml version="1.0" encoding="UTF-8" standalone="yes"?>
<Relationships xmlns="http://schemas.openxmlformats.org/package/2006/relationships"><Relationship Id="rId8" Type="http://schemas.openxmlformats.org/officeDocument/2006/relationships/image" Target="../media/image40.png"/><Relationship Id="rId3" Type="http://schemas.openxmlformats.org/officeDocument/2006/relationships/image" Target="../media/image11.png"/><Relationship Id="rId7" Type="http://schemas.openxmlformats.org/officeDocument/2006/relationships/image" Target="../media/image47.svg"/><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image" Target="../media/image46.png"/><Relationship Id="rId5" Type="http://schemas.openxmlformats.org/officeDocument/2006/relationships/image" Target="../media/image45.svg"/><Relationship Id="rId4" Type="http://schemas.openxmlformats.org/officeDocument/2006/relationships/image" Target="../media/image44.png"/><Relationship Id="rId9" Type="http://schemas.openxmlformats.org/officeDocument/2006/relationships/image" Target="../media/image41.svg"/></Relationships>
</file>

<file path=ppt/slides/_rels/slide18.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49.svg"/></Relationships>
</file>

<file path=ppt/slides/_rels/slide19.xml.rels><?xml version="1.0" encoding="UTF-8" standalone="yes"?>
<Relationships xmlns="http://schemas.openxmlformats.org/package/2006/relationships"><Relationship Id="rId8" Type="http://schemas.openxmlformats.org/officeDocument/2006/relationships/image" Target="../media/image54.png"/><Relationship Id="rId3" Type="http://schemas.openxmlformats.org/officeDocument/2006/relationships/image" Target="../media/image11.png"/><Relationship Id="rId7" Type="http://schemas.openxmlformats.org/officeDocument/2006/relationships/image" Target="../media/image53.svg"/><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image" Target="../media/image52.png"/><Relationship Id="rId11" Type="http://schemas.openxmlformats.org/officeDocument/2006/relationships/image" Target="../media/image57.svg"/><Relationship Id="rId5" Type="http://schemas.openxmlformats.org/officeDocument/2006/relationships/image" Target="../media/image51.svg"/><Relationship Id="rId10" Type="http://schemas.openxmlformats.org/officeDocument/2006/relationships/image" Target="../media/image56.png"/><Relationship Id="rId4" Type="http://schemas.openxmlformats.org/officeDocument/2006/relationships/image" Target="../media/image50.png"/><Relationship Id="rId9" Type="http://schemas.openxmlformats.org/officeDocument/2006/relationships/image" Target="../media/image55.svg"/></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1.png"/><Relationship Id="rId7" Type="http://schemas.openxmlformats.org/officeDocument/2006/relationships/diagramColors" Target="../diagrams/colors3.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14.xml"/><Relationship Id="rId4" Type="http://schemas.openxmlformats.org/officeDocument/2006/relationships/image" Target="../media/image12.png"/></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58.emf"/></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14.xml"/><Relationship Id="rId4" Type="http://schemas.openxmlformats.org/officeDocument/2006/relationships/image" Target="../media/image12.png"/></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hyperlink" Target="https://scdd.ca.gov/contactus/"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7.xml.rels><?xml version="1.0" encoding="UTF-8" standalone="yes"?>
<Relationships xmlns="http://schemas.openxmlformats.org/package/2006/relationships"><Relationship Id="rId8" Type="http://schemas.openxmlformats.org/officeDocument/2006/relationships/image" Target="../media/image24.sv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slides/_rels/slide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27.jpeg"/><Relationship Id="rId4" Type="http://schemas.openxmlformats.org/officeDocument/2006/relationships/image" Target="../media/image26.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4"/>
        <p:cNvGrpSpPr/>
        <p:nvPr/>
      </p:nvGrpSpPr>
      <p:grpSpPr>
        <a:xfrm>
          <a:off x="0" y="0"/>
          <a:ext cx="0" cy="0"/>
          <a:chOff x="0" y="0"/>
          <a:chExt cx="0" cy="0"/>
        </a:xfrm>
      </p:grpSpPr>
      <p:sp>
        <p:nvSpPr>
          <p:cNvPr id="65" name="Google Shape;65;p15"/>
          <p:cNvSpPr txBox="1"/>
          <p:nvPr/>
        </p:nvSpPr>
        <p:spPr>
          <a:xfrm>
            <a:off x="6124755" y="2925792"/>
            <a:ext cx="6061275" cy="2679200"/>
          </a:xfrm>
          <a:prstGeom prst="rect">
            <a:avLst/>
          </a:prstGeom>
          <a:noFill/>
          <a:ln>
            <a:noFill/>
          </a:ln>
        </p:spPr>
        <p:txBody>
          <a:bodyPr spcFirstLastPara="1" wrap="square" lIns="121900" tIns="121900" rIns="121900" bIns="121900" anchor="t" anchorCtr="0">
            <a:noAutofit/>
          </a:bodyPr>
          <a:lstStyle/>
          <a:p>
            <a:pPr algn="ctr" defTabSz="1219170">
              <a:buClr>
                <a:srgbClr val="000000"/>
              </a:buClr>
            </a:pPr>
            <a:r>
              <a:rPr lang="en-US" sz="3600" b="1" kern="0">
                <a:solidFill>
                  <a:srgbClr val="004882"/>
                </a:solidFill>
                <a:latin typeface="Arial Black"/>
                <a:ea typeface="Arial Black"/>
                <a:cs typeface="Arial Black"/>
                <a:sym typeface="Arial Black"/>
              </a:rPr>
              <a:t>SCDD 2027- 2031 </a:t>
            </a:r>
            <a:endParaRPr lang="en-US"/>
          </a:p>
          <a:p>
            <a:pPr algn="ctr" defTabSz="1219170">
              <a:buClr>
                <a:srgbClr val="000000"/>
              </a:buClr>
            </a:pPr>
            <a:r>
              <a:rPr lang="en-US" sz="3600" b="1" kern="0">
                <a:solidFill>
                  <a:srgbClr val="004882"/>
                </a:solidFill>
                <a:latin typeface="Arial Black"/>
                <a:ea typeface="Arial Black"/>
                <a:cs typeface="Arial Black"/>
                <a:sym typeface="Arial Black"/>
              </a:rPr>
              <a:t>State Plan Development</a:t>
            </a:r>
            <a:endParaRPr lang="en-US" sz="3600" b="1" kern="0">
              <a:solidFill>
                <a:srgbClr val="004882"/>
              </a:solidFill>
              <a:latin typeface="Arial Black"/>
              <a:ea typeface="Arial Black"/>
              <a:cs typeface="Arial Black"/>
            </a:endParaRPr>
          </a:p>
          <a:p>
            <a:pPr algn="ctr" defTabSz="1219170">
              <a:buClr>
                <a:srgbClr val="000000"/>
              </a:buClr>
            </a:pPr>
            <a:endParaRPr lang="en-US" sz="2000" b="1" kern="0">
              <a:solidFill>
                <a:srgbClr val="004882"/>
              </a:solidFill>
              <a:latin typeface="Arial Black"/>
              <a:ea typeface="Arial Black"/>
              <a:cs typeface="Arial Black"/>
            </a:endParaRPr>
          </a:p>
          <a:p>
            <a:pPr algn="ctr" defTabSz="1219170"/>
            <a:r>
              <a:rPr lang="en-US" sz="3200" b="1" kern="0">
                <a:solidFill>
                  <a:srgbClr val="004882"/>
                </a:solidFill>
                <a:latin typeface="Arial Black"/>
                <a:ea typeface="Arial Black"/>
                <a:cs typeface="Arial Black"/>
                <a:sym typeface="Arial Black"/>
              </a:rPr>
              <a:t>Real Input. Real Impact.</a:t>
            </a:r>
            <a:endParaRPr lang="en-US"/>
          </a:p>
          <a:p>
            <a:pPr algn="ctr" defTabSz="1219170">
              <a:buClr>
                <a:srgbClr val="000000"/>
              </a:buClr>
            </a:pPr>
            <a:endParaRPr lang="en-US" sz="4000" b="1" kern="0">
              <a:solidFill>
                <a:srgbClr val="0B5394"/>
              </a:solidFill>
              <a:latin typeface="Arial Black"/>
              <a:ea typeface="Arial Black"/>
              <a:cs typeface="Arial Black"/>
              <a:sym typeface="Arial Black"/>
            </a:endParaRPr>
          </a:p>
        </p:txBody>
      </p:sp>
      <p:pic>
        <p:nvPicPr>
          <p:cNvPr id="6" name="Picture 5" descr="A red sign with white text&#10;&#10;AI-generated content may be incorrect.">
            <a:extLst>
              <a:ext uri="{FF2B5EF4-FFF2-40B4-BE49-F238E27FC236}">
                <a16:creationId xmlns:a16="http://schemas.microsoft.com/office/drawing/2014/main" id="{2D31F624-A6B8-5CAA-F066-7F892E51DC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9555" y="116329"/>
            <a:ext cx="2810150" cy="163752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1DB43-AF38-0125-BBC0-93E14D344AD3}"/>
              </a:ext>
            </a:extLst>
          </p:cNvPr>
          <p:cNvSpPr>
            <a:spLocks noGrp="1"/>
          </p:cNvSpPr>
          <p:nvPr>
            <p:ph type="title"/>
          </p:nvPr>
        </p:nvSpPr>
        <p:spPr>
          <a:xfrm>
            <a:off x="293914" y="377220"/>
            <a:ext cx="6451599" cy="817563"/>
          </a:xfrm>
        </p:spPr>
        <p:txBody>
          <a:bodyPr/>
          <a:lstStyle/>
          <a:p>
            <a:pPr algn="ctr"/>
            <a:r>
              <a:rPr lang="en-US">
                <a:solidFill>
                  <a:srgbClr val="004884"/>
                </a:solidFill>
                <a:latin typeface="Arial Black" panose="020B0A04020102020204" pitchFamily="34" charset="0"/>
              </a:rPr>
              <a:t>The State Plan</a:t>
            </a:r>
          </a:p>
        </p:txBody>
      </p:sp>
      <p:sp>
        <p:nvSpPr>
          <p:cNvPr id="3" name="Content Placeholder 2">
            <a:extLst>
              <a:ext uri="{FF2B5EF4-FFF2-40B4-BE49-F238E27FC236}">
                <a16:creationId xmlns:a16="http://schemas.microsoft.com/office/drawing/2014/main" id="{E8B70A50-72A6-29EB-3697-D9FCB3A5BE84}"/>
              </a:ext>
            </a:extLst>
          </p:cNvPr>
          <p:cNvSpPr>
            <a:spLocks noGrp="1"/>
          </p:cNvSpPr>
          <p:nvPr>
            <p:ph sz="half" idx="1"/>
          </p:nvPr>
        </p:nvSpPr>
        <p:spPr>
          <a:xfrm>
            <a:off x="293913" y="1486959"/>
            <a:ext cx="6712231" cy="5077052"/>
          </a:xfrm>
        </p:spPr>
        <p:txBody>
          <a:bodyPr vert="horz" lIns="91440" tIns="45720" rIns="91440" bIns="45720" rtlCol="0" anchor="t">
            <a:noAutofit/>
          </a:bodyPr>
          <a:lstStyle/>
          <a:p>
            <a:pPr marL="457200" lvl="1" indent="0">
              <a:buNone/>
            </a:pPr>
            <a:r>
              <a:rPr lang="en-US" sz="3200">
                <a:latin typeface="Verdana"/>
                <a:ea typeface="Verdana"/>
              </a:rPr>
              <a:t>A new State Plan is developed every 5 years.</a:t>
            </a:r>
          </a:p>
          <a:p>
            <a:pPr marL="457200" lvl="1" indent="0">
              <a:buNone/>
            </a:pPr>
            <a:endParaRPr lang="en-US" sz="1800">
              <a:latin typeface="Verdana"/>
              <a:ea typeface="Verdana"/>
            </a:endParaRPr>
          </a:p>
          <a:p>
            <a:pPr marL="457200" lvl="1" indent="0">
              <a:buNone/>
            </a:pPr>
            <a:r>
              <a:rPr lang="en-US" sz="3200">
                <a:latin typeface="Verdana"/>
                <a:ea typeface="Verdana"/>
              </a:rPr>
              <a:t>It is guided by community input and is divided into our three goal areas:</a:t>
            </a:r>
          </a:p>
          <a:p>
            <a:pPr marL="457200" lvl="1" indent="0">
              <a:buNone/>
            </a:pPr>
            <a:endParaRPr lang="en-US" sz="1800">
              <a:latin typeface="Verdana"/>
              <a:ea typeface="Verdana"/>
            </a:endParaRPr>
          </a:p>
          <a:p>
            <a:pPr marL="1714500" lvl="1" indent="-628650">
              <a:buAutoNum type="arabicPeriod"/>
            </a:pPr>
            <a:r>
              <a:rPr lang="en-US" sz="3200">
                <a:latin typeface="Verdana"/>
                <a:ea typeface="Verdana"/>
              </a:rPr>
              <a:t>Self-Advocacy </a:t>
            </a:r>
          </a:p>
          <a:p>
            <a:pPr marL="1714500" lvl="1" indent="-628650">
              <a:buAutoNum type="arabicPeriod"/>
            </a:pPr>
            <a:r>
              <a:rPr lang="en-US" sz="3200">
                <a:latin typeface="Verdana"/>
                <a:ea typeface="Verdana"/>
              </a:rPr>
              <a:t>Systems Change </a:t>
            </a:r>
          </a:p>
          <a:p>
            <a:pPr marL="1714500" lvl="1" indent="-628650">
              <a:buAutoNum type="arabicPeriod"/>
            </a:pPr>
            <a:r>
              <a:rPr lang="en-US" sz="3200">
                <a:latin typeface="Verdana"/>
                <a:ea typeface="Verdana"/>
              </a:rPr>
              <a:t>Capacity-Building </a:t>
            </a:r>
          </a:p>
          <a:p>
            <a:pPr marL="0" indent="0" algn="ctr">
              <a:buNone/>
            </a:pPr>
            <a:endParaRPr lang="en-US" sz="3200" b="1">
              <a:latin typeface="Verdana"/>
              <a:ea typeface="Verdana"/>
            </a:endParaRPr>
          </a:p>
        </p:txBody>
      </p:sp>
      <p:pic>
        <p:nvPicPr>
          <p:cNvPr id="10" name="Graphic 9" descr="Blueprint outline">
            <a:extLst>
              <a:ext uri="{FF2B5EF4-FFF2-40B4-BE49-F238E27FC236}">
                <a16:creationId xmlns:a16="http://schemas.microsoft.com/office/drawing/2014/main" id="{BF6F4F28-70E2-D68C-C500-66E5D851F2C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00899" y="293989"/>
            <a:ext cx="4836555" cy="4848651"/>
          </a:xfrm>
          <a:prstGeom prst="rect">
            <a:avLst/>
          </a:prstGeom>
        </p:spPr>
      </p:pic>
      <p:pic>
        <p:nvPicPr>
          <p:cNvPr id="4" name="Picture 3" descr="Logo, company name&#10;&#10;AI-generated content may be incorrect.">
            <a:extLst>
              <a:ext uri="{FF2B5EF4-FFF2-40B4-BE49-F238E27FC236}">
                <a16:creationId xmlns:a16="http://schemas.microsoft.com/office/drawing/2014/main" id="{4DF68775-FB7F-1C14-B427-1E82B9C53AF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spTree>
    <p:extLst>
      <p:ext uri="{BB962C8B-B14F-4D97-AF65-F5344CB8AC3E}">
        <p14:creationId xmlns:p14="http://schemas.microsoft.com/office/powerpoint/2010/main" val="1461410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EA041-ABFC-21EA-540B-572463FB77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2D1C40-B8C6-ED3A-23BC-CEDFF7934068}"/>
              </a:ext>
            </a:extLst>
          </p:cNvPr>
          <p:cNvSpPr>
            <a:spLocks noGrp="1"/>
          </p:cNvSpPr>
          <p:nvPr>
            <p:ph type="title"/>
          </p:nvPr>
        </p:nvSpPr>
        <p:spPr>
          <a:xfrm>
            <a:off x="415600" y="3429000"/>
            <a:ext cx="11360800" cy="1122400"/>
          </a:xfrm>
        </p:spPr>
        <p:txBody>
          <a:bodyPr/>
          <a:lstStyle/>
          <a:p>
            <a:pPr algn="l"/>
            <a:r>
              <a:rPr lang="en-US">
                <a:solidFill>
                  <a:srgbClr val="004884"/>
                </a:solidFill>
                <a:latin typeface="Arial Black"/>
              </a:rPr>
              <a:t>Why Your Input Matters</a:t>
            </a:r>
          </a:p>
        </p:txBody>
      </p:sp>
      <p:pic>
        <p:nvPicPr>
          <p:cNvPr id="3" name="Picture 2" descr="Logo, company name&#10;&#10;AI-generated content may be incorrect.">
            <a:extLst>
              <a:ext uri="{FF2B5EF4-FFF2-40B4-BE49-F238E27FC236}">
                <a16:creationId xmlns:a16="http://schemas.microsoft.com/office/drawing/2014/main" id="{A24CFD0E-B89A-4F20-9DB7-2767F5054D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5" name="Picture 4">
            <a:extLst>
              <a:ext uri="{FF2B5EF4-FFF2-40B4-BE49-F238E27FC236}">
                <a16:creationId xmlns:a16="http://schemas.microsoft.com/office/drawing/2014/main" id="{4F4C7010-552A-DCB5-D79F-98E88CB66AA1}"/>
              </a:ext>
            </a:extLst>
          </p:cNvPr>
          <p:cNvPicPr>
            <a:picLocks noChangeAspect="1"/>
          </p:cNvPicPr>
          <p:nvPr/>
        </p:nvPicPr>
        <p:blipFill>
          <a:blip r:embed="rId4"/>
          <a:stretch>
            <a:fillRect/>
          </a:stretch>
        </p:blipFill>
        <p:spPr>
          <a:xfrm>
            <a:off x="5890348" y="579938"/>
            <a:ext cx="5051208" cy="2835427"/>
          </a:xfrm>
          <a:prstGeom prst="rect">
            <a:avLst/>
          </a:prstGeom>
        </p:spPr>
      </p:pic>
    </p:spTree>
    <p:extLst>
      <p:ext uri="{BB962C8B-B14F-4D97-AF65-F5344CB8AC3E}">
        <p14:creationId xmlns:p14="http://schemas.microsoft.com/office/powerpoint/2010/main" val="3189302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9B1F3-1E6E-BFC6-3A8B-CB492FFBD260}"/>
            </a:ext>
          </a:extLst>
        </p:cNvPr>
        <p:cNvGrpSpPr/>
        <p:nvPr/>
      </p:nvGrpSpPr>
      <p:grpSpPr>
        <a:xfrm>
          <a:off x="0" y="0"/>
          <a:ext cx="0" cy="0"/>
          <a:chOff x="0" y="0"/>
          <a:chExt cx="0" cy="0"/>
        </a:xfrm>
      </p:grpSpPr>
      <p:pic>
        <p:nvPicPr>
          <p:cNvPr id="3" name="Picture 2" descr="Logo, company name&#10;&#10;AI-generated content may be incorrect.">
            <a:extLst>
              <a:ext uri="{FF2B5EF4-FFF2-40B4-BE49-F238E27FC236}">
                <a16:creationId xmlns:a16="http://schemas.microsoft.com/office/drawing/2014/main" id="{61A0021B-2156-1696-894F-E05F606DC82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sp>
        <p:nvSpPr>
          <p:cNvPr id="2" name="Title 1">
            <a:extLst>
              <a:ext uri="{FF2B5EF4-FFF2-40B4-BE49-F238E27FC236}">
                <a16:creationId xmlns:a16="http://schemas.microsoft.com/office/drawing/2014/main" id="{157181E2-825C-4520-A753-640FB6FEB39F}"/>
              </a:ext>
            </a:extLst>
          </p:cNvPr>
          <p:cNvSpPr>
            <a:spLocks noGrp="1"/>
          </p:cNvSpPr>
          <p:nvPr>
            <p:ph type="title"/>
          </p:nvPr>
        </p:nvSpPr>
        <p:spPr>
          <a:xfrm>
            <a:off x="838200" y="365125"/>
            <a:ext cx="10831901" cy="1339940"/>
          </a:xfrm>
        </p:spPr>
        <p:txBody>
          <a:bodyPr/>
          <a:lstStyle/>
          <a:p>
            <a:r>
              <a:rPr lang="en-US">
                <a:solidFill>
                  <a:srgbClr val="004884"/>
                </a:solidFill>
                <a:latin typeface="Arial Black"/>
              </a:rPr>
              <a:t>Community Input Leads to Impact</a:t>
            </a:r>
            <a:endParaRPr lang="en-US"/>
          </a:p>
        </p:txBody>
      </p:sp>
      <p:graphicFrame>
        <p:nvGraphicFramePr>
          <p:cNvPr id="9" name="Content Placeholder 6">
            <a:extLst>
              <a:ext uri="{FF2B5EF4-FFF2-40B4-BE49-F238E27FC236}">
                <a16:creationId xmlns:a16="http://schemas.microsoft.com/office/drawing/2014/main" id="{26160109-C7B7-8E88-EB35-36C88D457719}"/>
              </a:ext>
            </a:extLst>
          </p:cNvPr>
          <p:cNvGraphicFramePr>
            <a:graphicFrameLocks noGrp="1"/>
          </p:cNvGraphicFramePr>
          <p:nvPr>
            <p:ph idx="1"/>
          </p:nvPr>
        </p:nvGraphicFramePr>
        <p:xfrm>
          <a:off x="670354" y="1478999"/>
          <a:ext cx="10851292"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Arrow: Right 3">
            <a:extLst>
              <a:ext uri="{FF2B5EF4-FFF2-40B4-BE49-F238E27FC236}">
                <a16:creationId xmlns:a16="http://schemas.microsoft.com/office/drawing/2014/main" id="{A1D58373-E173-5570-64D3-E1BEF973339B}"/>
              </a:ext>
            </a:extLst>
          </p:cNvPr>
          <p:cNvSpPr/>
          <p:nvPr/>
        </p:nvSpPr>
        <p:spPr>
          <a:xfrm>
            <a:off x="2888907" y="2839336"/>
            <a:ext cx="815546" cy="589664"/>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A07A070D-AF0E-0524-E6FC-DE9ABA0BE51A}"/>
              </a:ext>
            </a:extLst>
          </p:cNvPr>
          <p:cNvSpPr/>
          <p:nvPr/>
        </p:nvSpPr>
        <p:spPr>
          <a:xfrm>
            <a:off x="5746664" y="2839336"/>
            <a:ext cx="815546" cy="589664"/>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8EB5A78C-32BA-9702-AB53-6CA95AD7A607}"/>
              </a:ext>
            </a:extLst>
          </p:cNvPr>
          <p:cNvSpPr/>
          <p:nvPr/>
        </p:nvSpPr>
        <p:spPr>
          <a:xfrm>
            <a:off x="8487549" y="2876016"/>
            <a:ext cx="815546" cy="589664"/>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1082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F98CE-F5A7-A732-F4E7-38927F2B14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29F048-F869-E0C5-45B3-A537429BDB42}"/>
              </a:ext>
            </a:extLst>
          </p:cNvPr>
          <p:cNvSpPr>
            <a:spLocks noGrp="1"/>
          </p:cNvSpPr>
          <p:nvPr>
            <p:ph type="title"/>
          </p:nvPr>
        </p:nvSpPr>
        <p:spPr>
          <a:xfrm>
            <a:off x="415600" y="3429000"/>
            <a:ext cx="11360800" cy="1122400"/>
          </a:xfrm>
        </p:spPr>
        <p:txBody>
          <a:bodyPr/>
          <a:lstStyle/>
          <a:p>
            <a:pPr algn="l"/>
            <a:r>
              <a:rPr lang="en-US">
                <a:solidFill>
                  <a:srgbClr val="004884"/>
                </a:solidFill>
                <a:latin typeface="Arial Black"/>
              </a:rPr>
              <a:t>How Your Input Became Action</a:t>
            </a:r>
          </a:p>
        </p:txBody>
      </p:sp>
      <p:pic>
        <p:nvPicPr>
          <p:cNvPr id="3" name="Picture 2" descr="Logo, company name&#10;&#10;AI-generated content may be incorrect.">
            <a:extLst>
              <a:ext uri="{FF2B5EF4-FFF2-40B4-BE49-F238E27FC236}">
                <a16:creationId xmlns:a16="http://schemas.microsoft.com/office/drawing/2014/main" id="{23D5C62F-F5CA-8A72-C033-BC8D9E93F9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5" name="Picture 4">
            <a:extLst>
              <a:ext uri="{FF2B5EF4-FFF2-40B4-BE49-F238E27FC236}">
                <a16:creationId xmlns:a16="http://schemas.microsoft.com/office/drawing/2014/main" id="{0A477F80-9738-5A8B-DE0E-7F3B4F20A222}"/>
              </a:ext>
            </a:extLst>
          </p:cNvPr>
          <p:cNvPicPr>
            <a:picLocks noChangeAspect="1"/>
          </p:cNvPicPr>
          <p:nvPr/>
        </p:nvPicPr>
        <p:blipFill>
          <a:blip r:embed="rId4"/>
          <a:stretch>
            <a:fillRect/>
          </a:stretch>
        </p:blipFill>
        <p:spPr>
          <a:xfrm>
            <a:off x="5890348" y="579938"/>
            <a:ext cx="5051208" cy="2835427"/>
          </a:xfrm>
          <a:prstGeom prst="rect">
            <a:avLst/>
          </a:prstGeom>
        </p:spPr>
      </p:pic>
    </p:spTree>
    <p:extLst>
      <p:ext uri="{BB962C8B-B14F-4D97-AF65-F5344CB8AC3E}">
        <p14:creationId xmlns:p14="http://schemas.microsoft.com/office/powerpoint/2010/main" val="2802197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BE067-218F-8D60-0AFB-032A2B2C3584}"/>
              </a:ext>
            </a:extLst>
          </p:cNvPr>
          <p:cNvSpPr>
            <a:spLocks noGrp="1"/>
          </p:cNvSpPr>
          <p:nvPr>
            <p:ph type="title"/>
          </p:nvPr>
        </p:nvSpPr>
        <p:spPr/>
        <p:txBody>
          <a:bodyPr>
            <a:normAutofit/>
          </a:bodyPr>
          <a:lstStyle/>
          <a:p>
            <a:r>
              <a:rPr lang="en-US" sz="3800">
                <a:solidFill>
                  <a:srgbClr val="004884"/>
                </a:solidFill>
                <a:latin typeface="Arial Black"/>
              </a:rPr>
              <a:t>Input        Action: Employment</a:t>
            </a:r>
            <a:endParaRPr lang="en-US" sz="3800"/>
          </a:p>
        </p:txBody>
      </p:sp>
      <p:sp>
        <p:nvSpPr>
          <p:cNvPr id="3" name="Content Placeholder 2">
            <a:extLst>
              <a:ext uri="{FF2B5EF4-FFF2-40B4-BE49-F238E27FC236}">
                <a16:creationId xmlns:a16="http://schemas.microsoft.com/office/drawing/2014/main" id="{C9EBA0B7-3DFB-E4DF-7F6B-05D721C6D8CB}"/>
              </a:ext>
            </a:extLst>
          </p:cNvPr>
          <p:cNvSpPr>
            <a:spLocks noGrp="1"/>
          </p:cNvSpPr>
          <p:nvPr>
            <p:ph idx="1"/>
          </p:nvPr>
        </p:nvSpPr>
        <p:spPr/>
        <p:txBody>
          <a:bodyPr vert="horz" lIns="91440" tIns="45720" rIns="91440" bIns="45720" rtlCol="0" anchor="t">
            <a:noAutofit/>
          </a:bodyPr>
          <a:lstStyle/>
          <a:p>
            <a:pPr marL="0" indent="0">
              <a:buNone/>
            </a:pPr>
            <a:r>
              <a:rPr lang="en-US" sz="3000" b="1">
                <a:solidFill>
                  <a:srgbClr val="004882"/>
                </a:solidFill>
                <a:latin typeface="Verdana"/>
                <a:ea typeface="Verdana"/>
                <a:cs typeface="Calibri"/>
              </a:rPr>
              <a:t>2020 Community Input:</a:t>
            </a:r>
          </a:p>
          <a:p>
            <a:endParaRPr lang="en-US" sz="1000">
              <a:latin typeface="Verdana"/>
              <a:ea typeface="Verdana"/>
              <a:cs typeface="Calibri"/>
            </a:endParaRPr>
          </a:p>
          <a:p>
            <a:r>
              <a:rPr lang="en-US">
                <a:latin typeface="Verdana"/>
                <a:ea typeface="Verdana"/>
                <a:cs typeface="Calibri"/>
              </a:rPr>
              <a:t> Employment was the #1 issue for Self Advocates</a:t>
            </a:r>
            <a:endParaRPr lang="en-US"/>
          </a:p>
          <a:p>
            <a:pPr lvl="1"/>
            <a:r>
              <a:rPr lang="en-US" sz="2800">
                <a:latin typeface="Verdana"/>
                <a:ea typeface="Verdana"/>
                <a:cs typeface="Calibri"/>
              </a:rPr>
              <a:t>#5 for Family Advocates</a:t>
            </a:r>
          </a:p>
          <a:p>
            <a:r>
              <a:rPr lang="en-US">
                <a:latin typeface="Verdana"/>
                <a:ea typeface="Verdana"/>
                <a:cs typeface="Calibri"/>
              </a:rPr>
              <a:t>Shared desire for Competitive Integrated Employment</a:t>
            </a:r>
          </a:p>
          <a:p>
            <a:pPr lvl="1"/>
            <a:endParaRPr lang="en-US" sz="2800">
              <a:latin typeface="Verdana"/>
              <a:ea typeface="Verdana"/>
              <a:cs typeface="Calibri"/>
            </a:endParaRPr>
          </a:p>
        </p:txBody>
      </p:sp>
      <p:sp>
        <p:nvSpPr>
          <p:cNvPr id="5" name="Arrow: Right 4">
            <a:extLst>
              <a:ext uri="{FF2B5EF4-FFF2-40B4-BE49-F238E27FC236}">
                <a16:creationId xmlns:a16="http://schemas.microsoft.com/office/drawing/2014/main" id="{2012E42E-EA70-4D30-B5B3-3B6D902E0F7F}"/>
              </a:ext>
            </a:extLst>
          </p:cNvPr>
          <p:cNvSpPr/>
          <p:nvPr/>
        </p:nvSpPr>
        <p:spPr>
          <a:xfrm>
            <a:off x="2386794" y="851154"/>
            <a:ext cx="1007163" cy="369613"/>
          </a:xfrm>
          <a:prstGeom prst="rightArrow">
            <a:avLst/>
          </a:prstGeom>
          <a:solidFill>
            <a:srgbClr val="004884"/>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a:t>   </a:t>
            </a:r>
          </a:p>
        </p:txBody>
      </p:sp>
      <p:pic>
        <p:nvPicPr>
          <p:cNvPr id="7" name="Graphic 6" descr="Work from home desk with solid fill">
            <a:extLst>
              <a:ext uri="{FF2B5EF4-FFF2-40B4-BE49-F238E27FC236}">
                <a16:creationId xmlns:a16="http://schemas.microsoft.com/office/drawing/2014/main" id="{468D09D6-9779-50B2-DF32-5687A96F4DB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59341" y="4300166"/>
            <a:ext cx="2067516" cy="1722460"/>
          </a:xfrm>
          <a:prstGeom prst="rect">
            <a:avLst/>
          </a:prstGeom>
        </p:spPr>
      </p:pic>
      <p:pic>
        <p:nvPicPr>
          <p:cNvPr id="8" name="Picture 7" descr="Logo, company name&#10;&#10;AI-generated content may be incorrect.">
            <a:extLst>
              <a:ext uri="{FF2B5EF4-FFF2-40B4-BE49-F238E27FC236}">
                <a16:creationId xmlns:a16="http://schemas.microsoft.com/office/drawing/2014/main" id="{2EFD8E59-E771-2C06-36BB-0EF9895E35B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spTree>
    <p:extLst>
      <p:ext uri="{BB962C8B-B14F-4D97-AF65-F5344CB8AC3E}">
        <p14:creationId xmlns:p14="http://schemas.microsoft.com/office/powerpoint/2010/main" val="1229906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CCAFC-F5C2-5318-7881-77B2DC42C9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B7BD6F-E134-7E26-0EA0-1E231309B395}"/>
              </a:ext>
            </a:extLst>
          </p:cNvPr>
          <p:cNvSpPr>
            <a:spLocks noGrp="1"/>
          </p:cNvSpPr>
          <p:nvPr>
            <p:ph type="title"/>
          </p:nvPr>
        </p:nvSpPr>
        <p:spPr>
          <a:xfrm>
            <a:off x="838200" y="293238"/>
            <a:ext cx="10515600" cy="1325563"/>
          </a:xfrm>
        </p:spPr>
        <p:txBody>
          <a:bodyPr>
            <a:normAutofit/>
          </a:bodyPr>
          <a:lstStyle/>
          <a:p>
            <a:r>
              <a:rPr lang="en-US" sz="3800">
                <a:solidFill>
                  <a:srgbClr val="004884"/>
                </a:solidFill>
                <a:latin typeface="Arial Black"/>
              </a:rPr>
              <a:t>Input        Action: Employment</a:t>
            </a:r>
            <a:endParaRPr lang="en-US" sz="3800"/>
          </a:p>
        </p:txBody>
      </p:sp>
      <p:sp>
        <p:nvSpPr>
          <p:cNvPr id="3" name="Content Placeholder 2">
            <a:extLst>
              <a:ext uri="{FF2B5EF4-FFF2-40B4-BE49-F238E27FC236}">
                <a16:creationId xmlns:a16="http://schemas.microsoft.com/office/drawing/2014/main" id="{878EAFF8-2A20-B747-C564-22D1C5E4740A}"/>
              </a:ext>
            </a:extLst>
          </p:cNvPr>
          <p:cNvSpPr>
            <a:spLocks noGrp="1"/>
          </p:cNvSpPr>
          <p:nvPr>
            <p:ph sz="half" idx="1"/>
          </p:nvPr>
        </p:nvSpPr>
        <p:spPr>
          <a:xfrm>
            <a:off x="838200" y="1624342"/>
            <a:ext cx="5253486" cy="814508"/>
          </a:xfrm>
        </p:spPr>
        <p:txBody>
          <a:bodyPr vert="horz" lIns="91440" tIns="45720" rIns="91440" bIns="45720" rtlCol="0" anchor="t">
            <a:noAutofit/>
          </a:bodyPr>
          <a:lstStyle/>
          <a:p>
            <a:pPr marL="0" indent="0">
              <a:buNone/>
            </a:pPr>
            <a:r>
              <a:rPr lang="en-US" b="1">
                <a:solidFill>
                  <a:srgbClr val="004882"/>
                </a:solidFill>
                <a:latin typeface="Verdana"/>
                <a:ea typeface="Verdana"/>
                <a:cs typeface="Calibri"/>
              </a:rPr>
              <a:t>The Council's Responses:</a:t>
            </a:r>
          </a:p>
          <a:p>
            <a:pPr marL="0" indent="0">
              <a:buNone/>
            </a:pPr>
            <a:r>
              <a:rPr lang="en-US" sz="2400">
                <a:latin typeface="Verdana"/>
                <a:ea typeface="Verdana"/>
                <a:cs typeface="Calibri"/>
              </a:rPr>
              <a:t> </a:t>
            </a:r>
            <a:endParaRPr lang="en-US"/>
          </a:p>
        </p:txBody>
      </p:sp>
      <p:sp>
        <p:nvSpPr>
          <p:cNvPr id="4" name="Content Placeholder 3">
            <a:extLst>
              <a:ext uri="{FF2B5EF4-FFF2-40B4-BE49-F238E27FC236}">
                <a16:creationId xmlns:a16="http://schemas.microsoft.com/office/drawing/2014/main" id="{CED4AD52-052A-D8DE-6995-AFE86147F6E7}"/>
              </a:ext>
            </a:extLst>
          </p:cNvPr>
          <p:cNvSpPr>
            <a:spLocks noGrp="1"/>
          </p:cNvSpPr>
          <p:nvPr>
            <p:ph sz="half" idx="2"/>
          </p:nvPr>
        </p:nvSpPr>
        <p:spPr>
          <a:xfrm>
            <a:off x="3900577" y="3651549"/>
            <a:ext cx="3657599" cy="1964697"/>
          </a:xfrm>
        </p:spPr>
        <p:txBody>
          <a:bodyPr vert="horz" lIns="91440" tIns="45720" rIns="91440" bIns="45720" rtlCol="0" anchor="t">
            <a:normAutofit/>
          </a:bodyPr>
          <a:lstStyle/>
          <a:p>
            <a:pPr algn="ctr">
              <a:buFont typeface="Arial"/>
              <a:buChar char="•"/>
            </a:pPr>
            <a:endParaRPr lang="en-US" sz="2400" b="1">
              <a:latin typeface="Verdana"/>
              <a:ea typeface="Verdana"/>
            </a:endParaRPr>
          </a:p>
          <a:p>
            <a:pPr algn="ctr">
              <a:buFont typeface="Arial"/>
              <a:buChar char="•"/>
            </a:pPr>
            <a:endParaRPr lang="en-US" sz="2400" b="1">
              <a:latin typeface="Verdana"/>
              <a:ea typeface="Verdana"/>
            </a:endParaRPr>
          </a:p>
          <a:p>
            <a:pPr marL="0" indent="0" algn="ctr">
              <a:buNone/>
            </a:pPr>
            <a:r>
              <a:rPr lang="en-US" sz="2000">
                <a:latin typeface="Verdana"/>
                <a:ea typeface="Verdana"/>
              </a:rPr>
              <a:t>Led passage of SB 639 ending subminimum wages in CA</a:t>
            </a:r>
          </a:p>
          <a:p>
            <a:pPr marL="0" indent="0" algn="ctr">
              <a:buNone/>
            </a:pPr>
            <a:endParaRPr lang="en-US" sz="2400" b="1">
              <a:latin typeface="Verdana"/>
              <a:ea typeface="Verdana"/>
            </a:endParaRPr>
          </a:p>
        </p:txBody>
      </p:sp>
      <p:sp>
        <p:nvSpPr>
          <p:cNvPr id="5" name="Arrow: Right 4">
            <a:extLst>
              <a:ext uri="{FF2B5EF4-FFF2-40B4-BE49-F238E27FC236}">
                <a16:creationId xmlns:a16="http://schemas.microsoft.com/office/drawing/2014/main" id="{39E1BB81-31D2-32E3-7683-F25256329693}"/>
              </a:ext>
            </a:extLst>
          </p:cNvPr>
          <p:cNvSpPr/>
          <p:nvPr/>
        </p:nvSpPr>
        <p:spPr>
          <a:xfrm>
            <a:off x="2458682" y="779267"/>
            <a:ext cx="1007163" cy="369613"/>
          </a:xfrm>
          <a:prstGeom prst="rightArrow">
            <a:avLst/>
          </a:prstGeom>
          <a:solidFill>
            <a:srgbClr val="0048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Mining tools with solid fill">
            <a:extLst>
              <a:ext uri="{FF2B5EF4-FFF2-40B4-BE49-F238E27FC236}">
                <a16:creationId xmlns:a16="http://schemas.microsoft.com/office/drawing/2014/main" id="{2013747A-7D8F-FD8E-132A-70D539B196E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68725" y="2727386"/>
            <a:ext cx="1417607" cy="1417607"/>
          </a:xfrm>
          <a:prstGeom prst="rect">
            <a:avLst/>
          </a:prstGeom>
        </p:spPr>
      </p:pic>
      <p:pic>
        <p:nvPicPr>
          <p:cNvPr id="19" name="Graphic 18" descr="Gavel with solid fill">
            <a:extLst>
              <a:ext uri="{FF2B5EF4-FFF2-40B4-BE49-F238E27FC236}">
                <a16:creationId xmlns:a16="http://schemas.microsoft.com/office/drawing/2014/main" id="{C2970026-76CC-3A54-8767-F502504BA27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877837" y="2295917"/>
            <a:ext cx="2148786" cy="1978970"/>
          </a:xfrm>
          <a:prstGeom prst="rect">
            <a:avLst/>
          </a:prstGeom>
        </p:spPr>
      </p:pic>
      <p:pic>
        <p:nvPicPr>
          <p:cNvPr id="20" name="Graphic 19" descr="Flying Money with solid fill">
            <a:extLst>
              <a:ext uri="{FF2B5EF4-FFF2-40B4-BE49-F238E27FC236}">
                <a16:creationId xmlns:a16="http://schemas.microsoft.com/office/drawing/2014/main" id="{1A08B1FC-0E10-D715-FC2B-7C8943AF314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931215" y="2411083"/>
            <a:ext cx="1748286" cy="1733908"/>
          </a:xfrm>
          <a:prstGeom prst="rect">
            <a:avLst/>
          </a:prstGeom>
        </p:spPr>
      </p:pic>
      <p:sp>
        <p:nvSpPr>
          <p:cNvPr id="21" name="TextBox 20">
            <a:extLst>
              <a:ext uri="{FF2B5EF4-FFF2-40B4-BE49-F238E27FC236}">
                <a16:creationId xmlns:a16="http://schemas.microsoft.com/office/drawing/2014/main" id="{DA285025-E469-7F1C-F8D7-346E8F34DCA3}"/>
              </a:ext>
            </a:extLst>
          </p:cNvPr>
          <p:cNvSpPr txBox="1"/>
          <p:nvPr/>
        </p:nvSpPr>
        <p:spPr>
          <a:xfrm>
            <a:off x="370998" y="4511051"/>
            <a:ext cx="3414935" cy="12454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90000"/>
              </a:lnSpc>
              <a:spcBef>
                <a:spcPts val="1000"/>
              </a:spcBef>
            </a:pPr>
            <a:r>
              <a:rPr lang="en-US" sz="2000">
                <a:latin typeface="Verdana"/>
                <a:ea typeface="Verdana"/>
              </a:rPr>
              <a:t>Created Employment Tools and Hosted Employment Training</a:t>
            </a:r>
          </a:p>
          <a:p>
            <a:pPr>
              <a:lnSpc>
                <a:spcPct val="90000"/>
              </a:lnSpc>
              <a:spcBef>
                <a:spcPts val="1000"/>
              </a:spcBef>
            </a:pPr>
            <a:endParaRPr lang="en-US" sz="1400">
              <a:latin typeface="Verdana"/>
              <a:ea typeface="Verdana"/>
            </a:endParaRPr>
          </a:p>
        </p:txBody>
      </p:sp>
      <p:sp>
        <p:nvSpPr>
          <p:cNvPr id="22" name="TextBox 21">
            <a:extLst>
              <a:ext uri="{FF2B5EF4-FFF2-40B4-BE49-F238E27FC236}">
                <a16:creationId xmlns:a16="http://schemas.microsoft.com/office/drawing/2014/main" id="{41E1ADBA-DE3A-110A-BD10-BDE87398DE84}"/>
              </a:ext>
            </a:extLst>
          </p:cNvPr>
          <p:cNvSpPr txBox="1"/>
          <p:nvPr/>
        </p:nvSpPr>
        <p:spPr>
          <a:xfrm>
            <a:off x="7933488" y="4137239"/>
            <a:ext cx="3903764" cy="10515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000"/>
              </a:spcBef>
              <a:buFont typeface="Arial"/>
              <a:buChar char="•"/>
            </a:pPr>
            <a:endParaRPr lang="en-US" sz="2000">
              <a:latin typeface="Verdana"/>
              <a:ea typeface="Verdana"/>
            </a:endParaRPr>
          </a:p>
          <a:p>
            <a:pPr algn="ctr">
              <a:lnSpc>
                <a:spcPct val="90000"/>
              </a:lnSpc>
              <a:spcBef>
                <a:spcPts val="1000"/>
              </a:spcBef>
            </a:pPr>
            <a:r>
              <a:rPr lang="en-US" sz="2000">
                <a:latin typeface="Verdana"/>
                <a:ea typeface="Verdana"/>
              </a:rPr>
              <a:t>Increased Grant Funding for Employment Projects</a:t>
            </a:r>
          </a:p>
        </p:txBody>
      </p:sp>
      <p:pic>
        <p:nvPicPr>
          <p:cNvPr id="24" name="Picture 23" descr="Logo, company name&#10;&#10;AI-generated content may be incorrect.">
            <a:extLst>
              <a:ext uri="{FF2B5EF4-FFF2-40B4-BE49-F238E27FC236}">
                <a16:creationId xmlns:a16="http://schemas.microsoft.com/office/drawing/2014/main" id="{67A8B18D-B270-9E71-74D7-7D0CC34F589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spTree>
    <p:extLst>
      <p:ext uri="{BB962C8B-B14F-4D97-AF65-F5344CB8AC3E}">
        <p14:creationId xmlns:p14="http://schemas.microsoft.com/office/powerpoint/2010/main" val="2507011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69D3F-8FA4-2D07-A646-D86B0DD228D0}"/>
              </a:ext>
            </a:extLst>
          </p:cNvPr>
          <p:cNvSpPr>
            <a:spLocks noGrp="1"/>
          </p:cNvSpPr>
          <p:nvPr>
            <p:ph idx="1"/>
          </p:nvPr>
        </p:nvSpPr>
        <p:spPr>
          <a:xfrm>
            <a:off x="837973" y="1721105"/>
            <a:ext cx="10088498" cy="3718276"/>
          </a:xfrm>
        </p:spPr>
        <p:txBody>
          <a:bodyPr vert="horz" lIns="91440" tIns="45720" rIns="91440" bIns="45720" rtlCol="0" anchor="t">
            <a:noAutofit/>
          </a:bodyPr>
          <a:lstStyle/>
          <a:p>
            <a:pPr marL="0" indent="0">
              <a:buNone/>
            </a:pPr>
            <a:r>
              <a:rPr lang="en-US" b="1">
                <a:solidFill>
                  <a:srgbClr val="004882"/>
                </a:solidFill>
                <a:latin typeface="Verdana"/>
                <a:ea typeface="Verdana"/>
                <a:cs typeface="Calibri"/>
              </a:rPr>
              <a:t>2020 Community Input:</a:t>
            </a:r>
            <a:endParaRPr lang="en-US" b="1">
              <a:latin typeface="Verdana"/>
              <a:ea typeface="Verdana"/>
              <a:cs typeface="Calibri"/>
            </a:endParaRPr>
          </a:p>
          <a:p>
            <a:pPr marL="342900" indent="-342900"/>
            <a:endParaRPr lang="en-US" sz="1000">
              <a:latin typeface="Verdana"/>
              <a:ea typeface="Verdana"/>
              <a:cs typeface="Calibri"/>
            </a:endParaRPr>
          </a:p>
          <a:p>
            <a:pPr marL="342900" indent="-342900"/>
            <a:r>
              <a:rPr lang="en-US">
                <a:latin typeface="Verdana"/>
                <a:ea typeface="Verdana"/>
                <a:cs typeface="Calibri"/>
              </a:rPr>
              <a:t>Lack of peer leadership and training opportunities</a:t>
            </a:r>
            <a:endParaRPr lang="en-US"/>
          </a:p>
          <a:p>
            <a:pPr marL="342900" indent="-342900"/>
            <a:r>
              <a:rPr lang="en-US">
                <a:solidFill>
                  <a:srgbClr val="000000"/>
                </a:solidFill>
                <a:latin typeface="Verdana"/>
                <a:ea typeface="Verdana"/>
                <a:cs typeface="Calibri"/>
              </a:rPr>
              <a:t>Feelings of isolation and loneliness due to COVID</a:t>
            </a:r>
            <a:endParaRPr lang="en-US">
              <a:solidFill>
                <a:srgbClr val="000000"/>
              </a:solidFill>
              <a:latin typeface="Verdana" panose="020B0604030504040204" pitchFamily="34" charset="0"/>
              <a:ea typeface="Verdana" panose="020B0604030504040204" pitchFamily="34" charset="0"/>
              <a:cs typeface="Calibri"/>
            </a:endParaRPr>
          </a:p>
          <a:p>
            <a:pPr marL="0" indent="0">
              <a:buNone/>
            </a:pPr>
            <a:endParaRPr lang="en-US">
              <a:latin typeface="Verdana"/>
              <a:ea typeface="Verdana"/>
              <a:cs typeface="Calibri"/>
            </a:endParaRPr>
          </a:p>
        </p:txBody>
      </p:sp>
      <p:sp>
        <p:nvSpPr>
          <p:cNvPr id="5" name="Arrow: Right 4">
            <a:extLst>
              <a:ext uri="{FF2B5EF4-FFF2-40B4-BE49-F238E27FC236}">
                <a16:creationId xmlns:a16="http://schemas.microsoft.com/office/drawing/2014/main" id="{F5C72E35-2A4F-F34D-D9B6-D3EF1C695E98}"/>
              </a:ext>
            </a:extLst>
          </p:cNvPr>
          <p:cNvSpPr/>
          <p:nvPr/>
        </p:nvSpPr>
        <p:spPr>
          <a:xfrm>
            <a:off x="2076360" y="699920"/>
            <a:ext cx="954218" cy="303204"/>
          </a:xfrm>
          <a:prstGeom prst="rightArrow">
            <a:avLst/>
          </a:prstGeom>
          <a:solidFill>
            <a:srgbClr val="0048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Marketing with solid fill">
            <a:extLst>
              <a:ext uri="{FF2B5EF4-FFF2-40B4-BE49-F238E27FC236}">
                <a16:creationId xmlns:a16="http://schemas.microsoft.com/office/drawing/2014/main" id="{3453CDC5-9730-1757-9221-C8A84F254B8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flipH="1">
            <a:off x="4600616" y="3571107"/>
            <a:ext cx="2131485" cy="2025713"/>
          </a:xfrm>
          <a:prstGeom prst="rect">
            <a:avLst/>
          </a:prstGeom>
        </p:spPr>
      </p:pic>
      <p:sp>
        <p:nvSpPr>
          <p:cNvPr id="13" name="Title 1">
            <a:extLst>
              <a:ext uri="{FF2B5EF4-FFF2-40B4-BE49-F238E27FC236}">
                <a16:creationId xmlns:a16="http://schemas.microsoft.com/office/drawing/2014/main" id="{51819399-D460-5CE9-7922-C890881F6793}"/>
              </a:ext>
            </a:extLst>
          </p:cNvPr>
          <p:cNvSpPr>
            <a:spLocks noGrp="1"/>
          </p:cNvSpPr>
          <p:nvPr>
            <p:ph type="title"/>
          </p:nvPr>
        </p:nvSpPr>
        <p:spPr>
          <a:xfrm>
            <a:off x="497705" y="481154"/>
            <a:ext cx="11378241" cy="764845"/>
          </a:xfrm>
        </p:spPr>
        <p:txBody>
          <a:bodyPr>
            <a:normAutofit/>
          </a:bodyPr>
          <a:lstStyle/>
          <a:p>
            <a:r>
              <a:rPr lang="en-US" sz="3800">
                <a:solidFill>
                  <a:srgbClr val="004884"/>
                </a:solidFill>
                <a:latin typeface="Arial Black"/>
              </a:rPr>
              <a:t>Input        Action: Self-Advocacy Supports</a:t>
            </a:r>
            <a:endParaRPr lang="en-US" sz="3800"/>
          </a:p>
        </p:txBody>
      </p:sp>
      <p:pic>
        <p:nvPicPr>
          <p:cNvPr id="4" name="Picture 3" descr="Logo, company name&#10;&#10;AI-generated content may be incorrect.">
            <a:extLst>
              <a:ext uri="{FF2B5EF4-FFF2-40B4-BE49-F238E27FC236}">
                <a16:creationId xmlns:a16="http://schemas.microsoft.com/office/drawing/2014/main" id="{55B5F038-011D-081E-2425-E5AAEDBE9F9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spTree>
    <p:extLst>
      <p:ext uri="{BB962C8B-B14F-4D97-AF65-F5344CB8AC3E}">
        <p14:creationId xmlns:p14="http://schemas.microsoft.com/office/powerpoint/2010/main" val="1523651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72B25-F8C4-B077-7FFD-878E12A5CA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E22BE4-8366-3C8F-B687-68274B513962}"/>
              </a:ext>
            </a:extLst>
          </p:cNvPr>
          <p:cNvSpPr>
            <a:spLocks noGrp="1"/>
          </p:cNvSpPr>
          <p:nvPr>
            <p:ph type="title"/>
          </p:nvPr>
        </p:nvSpPr>
        <p:spPr>
          <a:xfrm>
            <a:off x="521898" y="307615"/>
            <a:ext cx="11694543" cy="1325563"/>
          </a:xfrm>
        </p:spPr>
        <p:txBody>
          <a:bodyPr>
            <a:normAutofit/>
          </a:bodyPr>
          <a:lstStyle/>
          <a:p>
            <a:r>
              <a:rPr lang="en-US" sz="3800">
                <a:solidFill>
                  <a:srgbClr val="004884"/>
                </a:solidFill>
                <a:latin typeface="Arial Black"/>
              </a:rPr>
              <a:t>Input        Action: Self-Advocacy Supports</a:t>
            </a:r>
            <a:endParaRPr lang="en-US" sz="3800"/>
          </a:p>
        </p:txBody>
      </p:sp>
      <p:sp>
        <p:nvSpPr>
          <p:cNvPr id="3" name="Content Placeholder 2">
            <a:extLst>
              <a:ext uri="{FF2B5EF4-FFF2-40B4-BE49-F238E27FC236}">
                <a16:creationId xmlns:a16="http://schemas.microsoft.com/office/drawing/2014/main" id="{E3D8B2DD-9537-2E89-E802-8E6722F3D761}"/>
              </a:ext>
            </a:extLst>
          </p:cNvPr>
          <p:cNvSpPr>
            <a:spLocks noGrp="1"/>
          </p:cNvSpPr>
          <p:nvPr>
            <p:ph sz="half" idx="1"/>
          </p:nvPr>
        </p:nvSpPr>
        <p:spPr>
          <a:xfrm>
            <a:off x="838200" y="1624342"/>
            <a:ext cx="5253486" cy="814508"/>
          </a:xfrm>
        </p:spPr>
        <p:txBody>
          <a:bodyPr vert="horz" lIns="91440" tIns="45720" rIns="91440" bIns="45720" rtlCol="0" anchor="t">
            <a:noAutofit/>
          </a:bodyPr>
          <a:lstStyle/>
          <a:p>
            <a:pPr marL="0" indent="0">
              <a:buNone/>
            </a:pPr>
            <a:r>
              <a:rPr lang="en-US" b="1">
                <a:solidFill>
                  <a:srgbClr val="004882"/>
                </a:solidFill>
                <a:latin typeface="Verdana"/>
                <a:ea typeface="Verdana"/>
                <a:cs typeface="Calibri"/>
              </a:rPr>
              <a:t>The Council's Responses:</a:t>
            </a:r>
          </a:p>
          <a:p>
            <a:pPr marL="0" indent="0">
              <a:buNone/>
            </a:pPr>
            <a:r>
              <a:rPr lang="en-US" sz="2400">
                <a:latin typeface="Verdana"/>
                <a:ea typeface="Verdana"/>
                <a:cs typeface="Calibri"/>
              </a:rPr>
              <a:t> </a:t>
            </a:r>
            <a:endParaRPr lang="en-US"/>
          </a:p>
        </p:txBody>
      </p:sp>
      <p:sp>
        <p:nvSpPr>
          <p:cNvPr id="4" name="Content Placeholder 3">
            <a:extLst>
              <a:ext uri="{FF2B5EF4-FFF2-40B4-BE49-F238E27FC236}">
                <a16:creationId xmlns:a16="http://schemas.microsoft.com/office/drawing/2014/main" id="{57C71543-B532-12DD-6C1F-2997B7BEE781}"/>
              </a:ext>
            </a:extLst>
          </p:cNvPr>
          <p:cNvSpPr>
            <a:spLocks noGrp="1"/>
          </p:cNvSpPr>
          <p:nvPr>
            <p:ph sz="half" idx="2"/>
          </p:nvPr>
        </p:nvSpPr>
        <p:spPr>
          <a:xfrm>
            <a:off x="3958086" y="4169133"/>
            <a:ext cx="3600090" cy="1806546"/>
          </a:xfrm>
        </p:spPr>
        <p:txBody>
          <a:bodyPr vert="horz" lIns="91440" tIns="45720" rIns="91440" bIns="45720" rtlCol="0" anchor="t">
            <a:noAutofit/>
          </a:bodyPr>
          <a:lstStyle/>
          <a:p>
            <a:pPr marL="0" indent="0" algn="ctr">
              <a:buNone/>
            </a:pPr>
            <a:r>
              <a:rPr lang="en-US" sz="2000">
                <a:latin typeface="Verdana"/>
                <a:ea typeface="Verdana"/>
              </a:rPr>
              <a:t>Held monthly advocacy and organizing chats for advocates </a:t>
            </a:r>
            <a:endParaRPr lang="en-US" sz="2000">
              <a:solidFill>
                <a:srgbClr val="444444"/>
              </a:solidFill>
              <a:latin typeface="Verdana"/>
              <a:ea typeface="Verdana"/>
            </a:endParaRPr>
          </a:p>
          <a:p>
            <a:pPr marL="0" indent="0" algn="ctr">
              <a:buNone/>
            </a:pPr>
            <a:endParaRPr lang="en-US" sz="2400">
              <a:latin typeface="Verdana"/>
              <a:ea typeface="Verdana"/>
            </a:endParaRPr>
          </a:p>
          <a:p>
            <a:pPr marL="0" indent="0" algn="ctr">
              <a:buNone/>
            </a:pPr>
            <a:endParaRPr lang="en-US" sz="2400" b="1">
              <a:latin typeface="Verdana"/>
              <a:ea typeface="Verdana"/>
            </a:endParaRPr>
          </a:p>
        </p:txBody>
      </p:sp>
      <p:sp>
        <p:nvSpPr>
          <p:cNvPr id="5" name="Arrow: Right 4">
            <a:extLst>
              <a:ext uri="{FF2B5EF4-FFF2-40B4-BE49-F238E27FC236}">
                <a16:creationId xmlns:a16="http://schemas.microsoft.com/office/drawing/2014/main" id="{27744332-0BC0-5B4B-40E8-9882D3A9B646}"/>
              </a:ext>
            </a:extLst>
          </p:cNvPr>
          <p:cNvSpPr/>
          <p:nvPr/>
        </p:nvSpPr>
        <p:spPr>
          <a:xfrm>
            <a:off x="2156757" y="793644"/>
            <a:ext cx="1007163" cy="369613"/>
          </a:xfrm>
          <a:prstGeom prst="rightArrow">
            <a:avLst/>
          </a:prstGeom>
          <a:solidFill>
            <a:srgbClr val="0048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1FE0188E-ABF2-C159-CC5C-76285364BBB9}"/>
              </a:ext>
            </a:extLst>
          </p:cNvPr>
          <p:cNvSpPr txBox="1"/>
          <p:nvPr/>
        </p:nvSpPr>
        <p:spPr>
          <a:xfrm>
            <a:off x="126583" y="4165995"/>
            <a:ext cx="3831878"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lgn="ctr"/>
            <a:r>
              <a:rPr lang="en-US" sz="2000">
                <a:latin typeface="Verdana"/>
                <a:ea typeface="Verdana"/>
              </a:rPr>
              <a:t>Created the Self-Advocate Leadership Academy (SALA) </a:t>
            </a:r>
          </a:p>
        </p:txBody>
      </p:sp>
      <p:sp>
        <p:nvSpPr>
          <p:cNvPr id="22" name="TextBox 21">
            <a:extLst>
              <a:ext uri="{FF2B5EF4-FFF2-40B4-BE49-F238E27FC236}">
                <a16:creationId xmlns:a16="http://schemas.microsoft.com/office/drawing/2014/main" id="{FB6F9E46-E574-9975-44F9-03F1064650F0}"/>
              </a:ext>
            </a:extLst>
          </p:cNvPr>
          <p:cNvSpPr txBox="1"/>
          <p:nvPr/>
        </p:nvSpPr>
        <p:spPr>
          <a:xfrm>
            <a:off x="7559677" y="3878447"/>
            <a:ext cx="3903764" cy="129266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000"/>
              </a:spcBef>
              <a:buFont typeface="Arial"/>
              <a:buChar char="•"/>
            </a:pPr>
            <a:endParaRPr lang="en-US" sz="2000">
              <a:latin typeface="Verdana"/>
              <a:ea typeface="Verdana"/>
            </a:endParaRPr>
          </a:p>
          <a:p>
            <a:pPr lvl="1" algn="ctr"/>
            <a:r>
              <a:rPr lang="en-US" sz="2000">
                <a:latin typeface="Verdana"/>
                <a:ea typeface="Verdana"/>
              </a:rPr>
              <a:t>Increased Funding for Self-Advocacy grant projects</a:t>
            </a:r>
          </a:p>
        </p:txBody>
      </p:sp>
      <p:pic>
        <p:nvPicPr>
          <p:cNvPr id="24" name="Picture 23" descr="Logo, company name&#10;&#10;AI-generated content may be incorrect.">
            <a:extLst>
              <a:ext uri="{FF2B5EF4-FFF2-40B4-BE49-F238E27FC236}">
                <a16:creationId xmlns:a16="http://schemas.microsoft.com/office/drawing/2014/main" id="{4A92793A-B1E7-B496-63B6-296A2EF5EE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6" name="Graphic 5" descr="Group of women with solid fill">
            <a:extLst>
              <a:ext uri="{FF2B5EF4-FFF2-40B4-BE49-F238E27FC236}">
                <a16:creationId xmlns:a16="http://schemas.microsoft.com/office/drawing/2014/main" id="{8934E863-47DE-D08A-F0FE-D6F73274521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354347" y="2439837"/>
            <a:ext cx="1360098" cy="1345720"/>
          </a:xfrm>
          <a:prstGeom prst="rect">
            <a:avLst/>
          </a:prstGeom>
        </p:spPr>
      </p:pic>
      <p:pic>
        <p:nvPicPr>
          <p:cNvPr id="9" name="Graphic 8" descr="Online meeting with solid fill">
            <a:extLst>
              <a:ext uri="{FF2B5EF4-FFF2-40B4-BE49-F238E27FC236}">
                <a16:creationId xmlns:a16="http://schemas.microsoft.com/office/drawing/2014/main" id="{2A054C45-F792-DF4D-A68D-8DA3A8E5EF8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4862423" y="2209800"/>
            <a:ext cx="1805796" cy="1805797"/>
          </a:xfrm>
          <a:prstGeom prst="rect">
            <a:avLst/>
          </a:prstGeom>
        </p:spPr>
      </p:pic>
      <p:pic>
        <p:nvPicPr>
          <p:cNvPr id="11" name="Graphic 10" descr="Flying Money with solid fill">
            <a:extLst>
              <a:ext uri="{FF2B5EF4-FFF2-40B4-BE49-F238E27FC236}">
                <a16:creationId xmlns:a16="http://schemas.microsoft.com/office/drawing/2014/main" id="{18A54B18-5DFE-5B74-8BA9-CB130BA39D3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8916838" y="2439838"/>
            <a:ext cx="1748286" cy="1733908"/>
          </a:xfrm>
          <a:prstGeom prst="rect">
            <a:avLst/>
          </a:prstGeom>
        </p:spPr>
      </p:pic>
    </p:spTree>
    <p:extLst>
      <p:ext uri="{BB962C8B-B14F-4D97-AF65-F5344CB8AC3E}">
        <p14:creationId xmlns:p14="http://schemas.microsoft.com/office/powerpoint/2010/main" val="35963210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5B695F-C313-8271-90DD-627B6C9A2AC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0C4FE8-FA5B-92BA-60A7-814EB1D9C659}"/>
              </a:ext>
            </a:extLst>
          </p:cNvPr>
          <p:cNvSpPr>
            <a:spLocks noGrp="1"/>
          </p:cNvSpPr>
          <p:nvPr>
            <p:ph idx="1"/>
          </p:nvPr>
        </p:nvSpPr>
        <p:spPr>
          <a:xfrm>
            <a:off x="551794" y="1507725"/>
            <a:ext cx="10178169" cy="4771476"/>
          </a:xfrm>
        </p:spPr>
        <p:txBody>
          <a:bodyPr vert="horz" lIns="91440" tIns="45720" rIns="91440" bIns="45720" rtlCol="0" anchor="t">
            <a:noAutofit/>
          </a:bodyPr>
          <a:lstStyle/>
          <a:p>
            <a:pPr marL="0" indent="0">
              <a:buNone/>
            </a:pPr>
            <a:r>
              <a:rPr lang="en-US" sz="3000" b="1">
                <a:solidFill>
                  <a:srgbClr val="004882"/>
                </a:solidFill>
                <a:latin typeface="Verdana"/>
                <a:ea typeface="Verdana"/>
                <a:cs typeface="Calibri"/>
              </a:rPr>
              <a:t>2020 Community Input</a:t>
            </a:r>
            <a:r>
              <a:rPr lang="en-US" sz="3000">
                <a:solidFill>
                  <a:srgbClr val="004882"/>
                </a:solidFill>
                <a:latin typeface="Verdana"/>
                <a:ea typeface="Verdana"/>
                <a:cs typeface="Calibri"/>
              </a:rPr>
              <a:t>: </a:t>
            </a:r>
            <a:endParaRPr lang="en-US" sz="3000">
              <a:latin typeface="Verdana"/>
              <a:ea typeface="Verdana"/>
              <a:cs typeface="Calibri"/>
            </a:endParaRPr>
          </a:p>
          <a:p>
            <a:pPr marL="457200" indent="-457200"/>
            <a:endParaRPr lang="en-US" sz="1000">
              <a:latin typeface="Verdana"/>
              <a:ea typeface="Verdana"/>
              <a:cs typeface="Calibri"/>
            </a:endParaRPr>
          </a:p>
          <a:p>
            <a:pPr marL="457200" indent="-457200"/>
            <a:r>
              <a:rPr lang="en-US">
                <a:latin typeface="Verdana"/>
                <a:ea typeface="Verdana"/>
                <a:cs typeface="Calibri"/>
              </a:rPr>
              <a:t>Self Advocates and Families wanted to feel safer when working with Law Enforcement</a:t>
            </a:r>
            <a:endParaRPr lang="en-US"/>
          </a:p>
          <a:p>
            <a:pPr marL="457200" indent="-457200"/>
            <a:r>
              <a:rPr lang="en-US">
                <a:latin typeface="Verdana"/>
                <a:ea typeface="Verdana"/>
                <a:cs typeface="Calibri"/>
              </a:rPr>
              <a:t>Wanted to know how to prepare for emergencies and disasters</a:t>
            </a:r>
            <a:endParaRPr lang="en-US">
              <a:latin typeface="Verdana" panose="020B0604030504040204" pitchFamily="34" charset="0"/>
              <a:ea typeface="Verdana" panose="020B0604030504040204" pitchFamily="34" charset="0"/>
              <a:cs typeface="Calibri"/>
            </a:endParaRPr>
          </a:p>
          <a:p>
            <a:pPr lvl="1"/>
            <a:endParaRPr lang="en-US">
              <a:latin typeface="Verdana" panose="020B0604030504040204" pitchFamily="34" charset="0"/>
              <a:ea typeface="Verdana" panose="020B0604030504040204" pitchFamily="34" charset="0"/>
              <a:cs typeface="Calibri"/>
            </a:endParaRPr>
          </a:p>
          <a:p>
            <a:pPr lvl="1"/>
            <a:endParaRPr lang="en-US">
              <a:latin typeface="Verdana" panose="020B0604030504040204" pitchFamily="34" charset="0"/>
              <a:ea typeface="Verdana" panose="020B0604030504040204" pitchFamily="34" charset="0"/>
              <a:cs typeface="Calibri"/>
            </a:endParaRPr>
          </a:p>
          <a:p>
            <a:pPr lvl="1"/>
            <a:endParaRPr lang="en-US">
              <a:latin typeface="Verdana" panose="020B0604030504040204" pitchFamily="34" charset="0"/>
              <a:ea typeface="Verdana" panose="020B0604030504040204" pitchFamily="34" charset="0"/>
              <a:cs typeface="Calibri"/>
            </a:endParaRPr>
          </a:p>
        </p:txBody>
      </p:sp>
      <p:sp>
        <p:nvSpPr>
          <p:cNvPr id="5" name="Arrow: Right 4">
            <a:extLst>
              <a:ext uri="{FF2B5EF4-FFF2-40B4-BE49-F238E27FC236}">
                <a16:creationId xmlns:a16="http://schemas.microsoft.com/office/drawing/2014/main" id="{9D0B9D22-10A9-4560-9B49-481FC06D7333}"/>
              </a:ext>
            </a:extLst>
          </p:cNvPr>
          <p:cNvSpPr/>
          <p:nvPr/>
        </p:nvSpPr>
        <p:spPr>
          <a:xfrm>
            <a:off x="1992305" y="593015"/>
            <a:ext cx="978408" cy="363680"/>
          </a:xfrm>
          <a:prstGeom prst="rightArrow">
            <a:avLst/>
          </a:prstGeom>
          <a:solidFill>
            <a:srgbClr val="0048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Ambulance with solid fill">
            <a:extLst>
              <a:ext uri="{FF2B5EF4-FFF2-40B4-BE49-F238E27FC236}">
                <a16:creationId xmlns:a16="http://schemas.microsoft.com/office/drawing/2014/main" id="{9B234816-CE07-8FED-012A-D67C334F6F1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2575" y="4115022"/>
            <a:ext cx="1676399" cy="1518248"/>
          </a:xfrm>
          <a:prstGeom prst="rect">
            <a:avLst/>
          </a:prstGeom>
        </p:spPr>
      </p:pic>
      <p:sp>
        <p:nvSpPr>
          <p:cNvPr id="13" name="Title 1">
            <a:extLst>
              <a:ext uri="{FF2B5EF4-FFF2-40B4-BE49-F238E27FC236}">
                <a16:creationId xmlns:a16="http://schemas.microsoft.com/office/drawing/2014/main" id="{0394EC56-BA43-E713-FA99-34A8F64B0CBF}"/>
              </a:ext>
            </a:extLst>
          </p:cNvPr>
          <p:cNvSpPr>
            <a:spLocks noGrp="1"/>
          </p:cNvSpPr>
          <p:nvPr>
            <p:ph type="title"/>
          </p:nvPr>
        </p:nvSpPr>
        <p:spPr>
          <a:xfrm>
            <a:off x="397063" y="394890"/>
            <a:ext cx="9882996" cy="764845"/>
          </a:xfrm>
        </p:spPr>
        <p:txBody>
          <a:bodyPr>
            <a:normAutofit/>
          </a:bodyPr>
          <a:lstStyle/>
          <a:p>
            <a:r>
              <a:rPr lang="en-US" sz="3800">
                <a:solidFill>
                  <a:srgbClr val="004884"/>
                </a:solidFill>
                <a:latin typeface="Arial Black"/>
              </a:rPr>
              <a:t>Input        Action:  Emergency Prep </a:t>
            </a:r>
            <a:endParaRPr lang="en-US" sz="3800"/>
          </a:p>
        </p:txBody>
      </p:sp>
      <p:pic>
        <p:nvPicPr>
          <p:cNvPr id="4" name="Picture 3" descr="Logo, company name&#10;&#10;AI-generated content may be incorrect.">
            <a:extLst>
              <a:ext uri="{FF2B5EF4-FFF2-40B4-BE49-F238E27FC236}">
                <a16:creationId xmlns:a16="http://schemas.microsoft.com/office/drawing/2014/main" id="{2B7547A2-7674-9C65-3DEF-5712B5C8A7B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spTree>
    <p:extLst>
      <p:ext uri="{BB962C8B-B14F-4D97-AF65-F5344CB8AC3E}">
        <p14:creationId xmlns:p14="http://schemas.microsoft.com/office/powerpoint/2010/main" val="16041793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73B29-474F-985D-98AD-E70A9C7192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25CC2E-7FB0-BD03-2791-A1F703C6B7AC}"/>
              </a:ext>
            </a:extLst>
          </p:cNvPr>
          <p:cNvSpPr>
            <a:spLocks noGrp="1"/>
          </p:cNvSpPr>
          <p:nvPr>
            <p:ph type="title"/>
          </p:nvPr>
        </p:nvSpPr>
        <p:spPr>
          <a:xfrm>
            <a:off x="838200" y="293238"/>
            <a:ext cx="10515600" cy="1325563"/>
          </a:xfrm>
        </p:spPr>
        <p:txBody>
          <a:bodyPr>
            <a:normAutofit/>
          </a:bodyPr>
          <a:lstStyle/>
          <a:p>
            <a:r>
              <a:rPr lang="en-US" sz="3800">
                <a:solidFill>
                  <a:srgbClr val="004884"/>
                </a:solidFill>
                <a:latin typeface="Arial Black"/>
              </a:rPr>
              <a:t>Input        Action: Emergency Prep</a:t>
            </a:r>
            <a:endParaRPr lang="en-US" sz="3800"/>
          </a:p>
        </p:txBody>
      </p:sp>
      <p:sp>
        <p:nvSpPr>
          <p:cNvPr id="3" name="Content Placeholder 2">
            <a:extLst>
              <a:ext uri="{FF2B5EF4-FFF2-40B4-BE49-F238E27FC236}">
                <a16:creationId xmlns:a16="http://schemas.microsoft.com/office/drawing/2014/main" id="{354731B7-57DC-189D-47C2-02A6F7783316}"/>
              </a:ext>
            </a:extLst>
          </p:cNvPr>
          <p:cNvSpPr>
            <a:spLocks noGrp="1"/>
          </p:cNvSpPr>
          <p:nvPr>
            <p:ph sz="half" idx="1"/>
          </p:nvPr>
        </p:nvSpPr>
        <p:spPr>
          <a:xfrm>
            <a:off x="838200" y="1624342"/>
            <a:ext cx="5253486" cy="814508"/>
          </a:xfrm>
        </p:spPr>
        <p:txBody>
          <a:bodyPr vert="horz" lIns="91440" tIns="45720" rIns="91440" bIns="45720" rtlCol="0" anchor="t">
            <a:noAutofit/>
          </a:bodyPr>
          <a:lstStyle/>
          <a:p>
            <a:pPr marL="0" indent="0">
              <a:buNone/>
            </a:pPr>
            <a:r>
              <a:rPr lang="en-US" b="1">
                <a:solidFill>
                  <a:srgbClr val="004882"/>
                </a:solidFill>
                <a:latin typeface="Verdana"/>
                <a:ea typeface="Verdana"/>
                <a:cs typeface="Calibri"/>
              </a:rPr>
              <a:t>The Council's Responses:</a:t>
            </a:r>
          </a:p>
          <a:p>
            <a:pPr marL="0" indent="0">
              <a:buNone/>
            </a:pPr>
            <a:r>
              <a:rPr lang="en-US" sz="2400">
                <a:latin typeface="Verdana"/>
                <a:ea typeface="Verdana"/>
                <a:cs typeface="Calibri"/>
              </a:rPr>
              <a:t> </a:t>
            </a:r>
            <a:endParaRPr lang="en-US"/>
          </a:p>
        </p:txBody>
      </p:sp>
      <p:sp>
        <p:nvSpPr>
          <p:cNvPr id="4" name="Content Placeholder 3">
            <a:extLst>
              <a:ext uri="{FF2B5EF4-FFF2-40B4-BE49-F238E27FC236}">
                <a16:creationId xmlns:a16="http://schemas.microsoft.com/office/drawing/2014/main" id="{7C449EC3-3E1C-E8F5-C764-F58225EBB2C1}"/>
              </a:ext>
            </a:extLst>
          </p:cNvPr>
          <p:cNvSpPr>
            <a:spLocks noGrp="1"/>
          </p:cNvSpPr>
          <p:nvPr>
            <p:ph sz="half" idx="2"/>
          </p:nvPr>
        </p:nvSpPr>
        <p:spPr>
          <a:xfrm>
            <a:off x="4087482" y="4169133"/>
            <a:ext cx="3600090" cy="1806546"/>
          </a:xfrm>
        </p:spPr>
        <p:txBody>
          <a:bodyPr vert="horz" lIns="91440" tIns="45720" rIns="91440" bIns="45720" rtlCol="0" anchor="t">
            <a:noAutofit/>
          </a:bodyPr>
          <a:lstStyle/>
          <a:p>
            <a:pPr marL="0" indent="0" algn="ctr">
              <a:buNone/>
            </a:pPr>
            <a:r>
              <a:rPr lang="en-US" sz="2000">
                <a:latin typeface="Verdana"/>
                <a:ea typeface="Verdana"/>
              </a:rPr>
              <a:t>Provided emergency and disaster trainings for families and advocates</a:t>
            </a:r>
          </a:p>
          <a:p>
            <a:pPr marL="0" indent="0" algn="ctr">
              <a:buNone/>
            </a:pPr>
            <a:endParaRPr lang="en-US" sz="2400">
              <a:latin typeface="Verdana"/>
              <a:ea typeface="Verdana"/>
            </a:endParaRPr>
          </a:p>
          <a:p>
            <a:pPr marL="0" indent="0" algn="ctr">
              <a:buNone/>
            </a:pPr>
            <a:endParaRPr lang="en-US" sz="2400" b="1">
              <a:latin typeface="Verdana"/>
              <a:ea typeface="Verdana"/>
            </a:endParaRPr>
          </a:p>
        </p:txBody>
      </p:sp>
      <p:sp>
        <p:nvSpPr>
          <p:cNvPr id="5" name="Arrow: Right 4">
            <a:extLst>
              <a:ext uri="{FF2B5EF4-FFF2-40B4-BE49-F238E27FC236}">
                <a16:creationId xmlns:a16="http://schemas.microsoft.com/office/drawing/2014/main" id="{56905BD0-E0B1-41A9-8028-81A50245EDF7}"/>
              </a:ext>
            </a:extLst>
          </p:cNvPr>
          <p:cNvSpPr/>
          <p:nvPr/>
        </p:nvSpPr>
        <p:spPr>
          <a:xfrm>
            <a:off x="2458682" y="779267"/>
            <a:ext cx="1007163" cy="369613"/>
          </a:xfrm>
          <a:prstGeom prst="rightArrow">
            <a:avLst/>
          </a:prstGeom>
          <a:solidFill>
            <a:srgbClr val="0048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E5213326-7A58-82D4-3E9B-A5C9A48EE493}"/>
              </a:ext>
            </a:extLst>
          </p:cNvPr>
          <p:cNvSpPr txBox="1"/>
          <p:nvPr/>
        </p:nvSpPr>
        <p:spPr>
          <a:xfrm>
            <a:off x="126583" y="4165995"/>
            <a:ext cx="3831878"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1" algn="ctr"/>
            <a:r>
              <a:rPr lang="en-US" sz="2000">
                <a:latin typeface="Verdana"/>
                <a:ea typeface="Verdana"/>
              </a:rPr>
              <a:t>Delivered training to first and second responders </a:t>
            </a:r>
          </a:p>
        </p:txBody>
      </p:sp>
      <p:sp>
        <p:nvSpPr>
          <p:cNvPr id="22" name="TextBox 21">
            <a:extLst>
              <a:ext uri="{FF2B5EF4-FFF2-40B4-BE49-F238E27FC236}">
                <a16:creationId xmlns:a16="http://schemas.microsoft.com/office/drawing/2014/main" id="{B99B0D44-00FB-FB71-30C0-CB33B722EAB9}"/>
              </a:ext>
            </a:extLst>
          </p:cNvPr>
          <p:cNvSpPr txBox="1"/>
          <p:nvPr/>
        </p:nvSpPr>
        <p:spPr>
          <a:xfrm>
            <a:off x="7559677" y="3878447"/>
            <a:ext cx="3903764"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000"/>
              </a:spcBef>
              <a:buFont typeface="Arial"/>
              <a:buChar char="•"/>
            </a:pPr>
            <a:endParaRPr lang="en-US" sz="2000">
              <a:latin typeface="Verdana"/>
              <a:ea typeface="Verdana"/>
            </a:endParaRPr>
          </a:p>
          <a:p>
            <a:pPr lvl="1" algn="ctr"/>
            <a:r>
              <a:rPr lang="en-US" sz="2000">
                <a:latin typeface="Verdana"/>
                <a:ea typeface="Verdana"/>
              </a:rPr>
              <a:t>Directly distributed PPE and disaster resources</a:t>
            </a:r>
          </a:p>
        </p:txBody>
      </p:sp>
      <p:pic>
        <p:nvPicPr>
          <p:cNvPr id="24" name="Picture 23" descr="Logo, company name&#10;&#10;AI-generated content may be incorrect.">
            <a:extLst>
              <a:ext uri="{FF2B5EF4-FFF2-40B4-BE49-F238E27FC236}">
                <a16:creationId xmlns:a16="http://schemas.microsoft.com/office/drawing/2014/main" id="{D5476D6E-04B1-6AE8-852E-B6A96EFE77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7" name="Graphic 6" descr="Firefighter female with solid fill">
            <a:extLst>
              <a:ext uri="{FF2B5EF4-FFF2-40B4-BE49-F238E27FC236}">
                <a16:creationId xmlns:a16="http://schemas.microsoft.com/office/drawing/2014/main" id="{5E73B304-AE7B-93F4-58CF-5D67A0662F4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01328" y="2971800"/>
            <a:ext cx="914400" cy="914400"/>
          </a:xfrm>
          <a:prstGeom prst="rect">
            <a:avLst/>
          </a:prstGeom>
        </p:spPr>
      </p:pic>
      <p:pic>
        <p:nvPicPr>
          <p:cNvPr id="8" name="Graphic 7" descr="Siren with solid fill">
            <a:extLst>
              <a:ext uri="{FF2B5EF4-FFF2-40B4-BE49-F238E27FC236}">
                <a16:creationId xmlns:a16="http://schemas.microsoft.com/office/drawing/2014/main" id="{BACC7575-F880-E816-AE7D-3F040CC83D7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123411" y="2438939"/>
            <a:ext cx="914400" cy="914400"/>
          </a:xfrm>
          <a:prstGeom prst="rect">
            <a:avLst/>
          </a:prstGeom>
        </p:spPr>
      </p:pic>
      <p:pic>
        <p:nvPicPr>
          <p:cNvPr id="10" name="Graphic 9" descr="Surgical mask with solid fill">
            <a:extLst>
              <a:ext uri="{FF2B5EF4-FFF2-40B4-BE49-F238E27FC236}">
                <a16:creationId xmlns:a16="http://schemas.microsoft.com/office/drawing/2014/main" id="{D2557A85-FA94-43B4-9807-E64A3801EF2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9060611" y="2439837"/>
            <a:ext cx="1431984" cy="1360098"/>
          </a:xfrm>
          <a:prstGeom prst="rect">
            <a:avLst/>
          </a:prstGeom>
        </p:spPr>
      </p:pic>
      <p:pic>
        <p:nvPicPr>
          <p:cNvPr id="12" name="Graphic 11" descr="Cpr with solid fill">
            <a:extLst>
              <a:ext uri="{FF2B5EF4-FFF2-40B4-BE49-F238E27FC236}">
                <a16:creationId xmlns:a16="http://schemas.microsoft.com/office/drawing/2014/main" id="{18067A8E-D24A-AD87-445F-F44E76E639D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5437517" y="2655498"/>
            <a:ext cx="914400" cy="914400"/>
          </a:xfrm>
          <a:prstGeom prst="rect">
            <a:avLst/>
          </a:prstGeom>
        </p:spPr>
      </p:pic>
    </p:spTree>
    <p:extLst>
      <p:ext uri="{BB962C8B-B14F-4D97-AF65-F5344CB8AC3E}">
        <p14:creationId xmlns:p14="http://schemas.microsoft.com/office/powerpoint/2010/main" val="2709332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5D11E-D7A6-7679-AA10-58702762463D}"/>
              </a:ext>
            </a:extLst>
          </p:cNvPr>
          <p:cNvSpPr>
            <a:spLocks noGrp="1"/>
          </p:cNvSpPr>
          <p:nvPr>
            <p:ph type="title"/>
          </p:nvPr>
        </p:nvSpPr>
        <p:spPr>
          <a:xfrm>
            <a:off x="838200" y="195792"/>
            <a:ext cx="8689220" cy="1325563"/>
          </a:xfrm>
        </p:spPr>
        <p:txBody>
          <a:bodyPr>
            <a:normAutofit/>
          </a:bodyPr>
          <a:lstStyle/>
          <a:p>
            <a:r>
              <a:rPr lang="en-US" sz="5400">
                <a:solidFill>
                  <a:srgbClr val="004884"/>
                </a:solidFill>
                <a:latin typeface="Arial Black" panose="020B0A04020102020204" pitchFamily="34" charset="0"/>
              </a:rPr>
              <a:t>Today’s Agenda</a:t>
            </a:r>
            <a:endParaRPr lang="en-US"/>
          </a:p>
        </p:txBody>
      </p:sp>
      <p:graphicFrame>
        <p:nvGraphicFramePr>
          <p:cNvPr id="10" name="Content Placeholder 2">
            <a:extLst>
              <a:ext uri="{FF2B5EF4-FFF2-40B4-BE49-F238E27FC236}">
                <a16:creationId xmlns:a16="http://schemas.microsoft.com/office/drawing/2014/main" id="{4B82094E-6DA6-390F-59D1-5C16C884FAAC}"/>
              </a:ext>
            </a:extLst>
          </p:cNvPr>
          <p:cNvGraphicFramePr/>
          <p:nvPr>
            <p:extLst>
              <p:ext uri="{D42A27DB-BD31-4B8C-83A1-F6EECF244321}">
                <p14:modId xmlns:p14="http://schemas.microsoft.com/office/powerpoint/2010/main" val="1577422515"/>
              </p:ext>
            </p:extLst>
          </p:nvPr>
        </p:nvGraphicFramePr>
        <p:xfrm>
          <a:off x="279703" y="548391"/>
          <a:ext cx="11632593" cy="65206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descr="Logo, company name&#10;&#10;AI-generated content may be incorrect.">
            <a:extLst>
              <a:ext uri="{FF2B5EF4-FFF2-40B4-BE49-F238E27FC236}">
                <a16:creationId xmlns:a16="http://schemas.microsoft.com/office/drawing/2014/main" id="{2D45D353-899D-D284-CC94-AB61E82EA3C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spTree>
    <p:extLst>
      <p:ext uri="{BB962C8B-B14F-4D97-AF65-F5344CB8AC3E}">
        <p14:creationId xmlns:p14="http://schemas.microsoft.com/office/powerpoint/2010/main" val="22753783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AD857-C942-FF6F-E0A1-FCF2A97B03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17F437-046C-6C7B-5A91-B53679DE8727}"/>
              </a:ext>
            </a:extLst>
          </p:cNvPr>
          <p:cNvSpPr>
            <a:spLocks noGrp="1"/>
          </p:cNvSpPr>
          <p:nvPr>
            <p:ph type="title"/>
          </p:nvPr>
        </p:nvSpPr>
        <p:spPr>
          <a:xfrm>
            <a:off x="415600" y="3428517"/>
            <a:ext cx="11360800" cy="1122400"/>
          </a:xfrm>
        </p:spPr>
        <p:txBody>
          <a:bodyPr/>
          <a:lstStyle/>
          <a:p>
            <a:pPr algn="l"/>
            <a:r>
              <a:rPr lang="en-US">
                <a:solidFill>
                  <a:srgbClr val="004884"/>
                </a:solidFill>
                <a:latin typeface="Arial Black"/>
              </a:rPr>
              <a:t>How Action Leads to Impact</a:t>
            </a:r>
            <a:endParaRPr lang="en-US"/>
          </a:p>
        </p:txBody>
      </p:sp>
      <p:pic>
        <p:nvPicPr>
          <p:cNvPr id="3" name="Picture 2" descr="Logo, company name&#10;&#10;AI-generated content may be incorrect.">
            <a:extLst>
              <a:ext uri="{FF2B5EF4-FFF2-40B4-BE49-F238E27FC236}">
                <a16:creationId xmlns:a16="http://schemas.microsoft.com/office/drawing/2014/main" id="{CE4D7B93-270D-90AF-3950-D9E2C82CB6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5" name="Picture 4">
            <a:extLst>
              <a:ext uri="{FF2B5EF4-FFF2-40B4-BE49-F238E27FC236}">
                <a16:creationId xmlns:a16="http://schemas.microsoft.com/office/drawing/2014/main" id="{148317A6-A4A9-0071-AC91-03C7B78CC806}"/>
              </a:ext>
            </a:extLst>
          </p:cNvPr>
          <p:cNvPicPr>
            <a:picLocks noChangeAspect="1"/>
          </p:cNvPicPr>
          <p:nvPr/>
        </p:nvPicPr>
        <p:blipFill>
          <a:blip r:embed="rId3"/>
          <a:stretch>
            <a:fillRect/>
          </a:stretch>
        </p:blipFill>
        <p:spPr>
          <a:xfrm>
            <a:off x="5890348" y="579938"/>
            <a:ext cx="5051208" cy="2835427"/>
          </a:xfrm>
          <a:prstGeom prst="rect">
            <a:avLst/>
          </a:prstGeom>
        </p:spPr>
      </p:pic>
    </p:spTree>
    <p:extLst>
      <p:ext uri="{BB962C8B-B14F-4D97-AF65-F5344CB8AC3E}">
        <p14:creationId xmlns:p14="http://schemas.microsoft.com/office/powerpoint/2010/main" val="17935071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CB6C5-DA50-37A4-2ABA-080DEEB62CC8}"/>
              </a:ext>
            </a:extLst>
          </p:cNvPr>
          <p:cNvSpPr>
            <a:spLocks noGrp="1"/>
          </p:cNvSpPr>
          <p:nvPr>
            <p:ph type="title"/>
          </p:nvPr>
        </p:nvSpPr>
        <p:spPr/>
        <p:txBody>
          <a:bodyPr/>
          <a:lstStyle/>
          <a:p>
            <a:r>
              <a:rPr lang="en-US">
                <a:solidFill>
                  <a:srgbClr val="004884"/>
                </a:solidFill>
                <a:latin typeface="Arial Black"/>
              </a:rPr>
              <a:t>2022-2026 State Plan Impacts</a:t>
            </a:r>
          </a:p>
        </p:txBody>
      </p:sp>
      <p:sp>
        <p:nvSpPr>
          <p:cNvPr id="3" name="Content Placeholder 2">
            <a:extLst>
              <a:ext uri="{FF2B5EF4-FFF2-40B4-BE49-F238E27FC236}">
                <a16:creationId xmlns:a16="http://schemas.microsoft.com/office/drawing/2014/main" id="{BC825C82-707D-1AF6-DD6D-5C0536DCE05E}"/>
              </a:ext>
            </a:extLst>
          </p:cNvPr>
          <p:cNvSpPr>
            <a:spLocks noGrp="1"/>
          </p:cNvSpPr>
          <p:nvPr>
            <p:ph idx="1"/>
          </p:nvPr>
        </p:nvSpPr>
        <p:spPr>
          <a:xfrm>
            <a:off x="838200" y="1691941"/>
            <a:ext cx="10515600" cy="4351338"/>
          </a:xfrm>
        </p:spPr>
        <p:txBody>
          <a:bodyPr vert="horz" lIns="91440" tIns="45720" rIns="91440" bIns="45720" rtlCol="0" anchor="t">
            <a:noAutofit/>
          </a:bodyPr>
          <a:lstStyle/>
          <a:p>
            <a:r>
              <a:rPr lang="en-US" b="1">
                <a:solidFill>
                  <a:srgbClr val="004884"/>
                </a:solidFill>
                <a:latin typeface="Verdana"/>
                <a:ea typeface="Verdana"/>
              </a:rPr>
              <a:t>Employment</a:t>
            </a:r>
            <a:endParaRPr lang="en-US" b="1">
              <a:solidFill>
                <a:srgbClr val="004882"/>
              </a:solidFill>
              <a:latin typeface="Verdana"/>
              <a:ea typeface="Verdana"/>
            </a:endParaRPr>
          </a:p>
          <a:p>
            <a:pPr lvl="1"/>
            <a:r>
              <a:rPr lang="en-US" sz="2800">
                <a:latin typeface="Verdana"/>
                <a:ea typeface="Verdana"/>
              </a:rPr>
              <a:t>More people with IDD are engaged in Competitive Integrated Employment  </a:t>
            </a:r>
            <a:endParaRPr lang="en-US" sz="2800">
              <a:solidFill>
                <a:srgbClr val="000000"/>
              </a:solidFill>
              <a:latin typeface="Verdana"/>
              <a:ea typeface="Verdana"/>
            </a:endParaRPr>
          </a:p>
          <a:p>
            <a:endParaRPr lang="en-US" sz="1000" b="1">
              <a:solidFill>
                <a:srgbClr val="004882"/>
              </a:solidFill>
              <a:latin typeface="Verdana"/>
              <a:ea typeface="Verdana"/>
            </a:endParaRPr>
          </a:p>
          <a:p>
            <a:r>
              <a:rPr lang="en-US" b="1">
                <a:solidFill>
                  <a:srgbClr val="004882"/>
                </a:solidFill>
                <a:latin typeface="Verdana"/>
                <a:ea typeface="Verdana"/>
              </a:rPr>
              <a:t>Self Advocacy </a:t>
            </a:r>
            <a:endParaRPr lang="en-US">
              <a:latin typeface="Verdana"/>
              <a:ea typeface="Verdana"/>
            </a:endParaRPr>
          </a:p>
          <a:p>
            <a:pPr lvl="1"/>
            <a:r>
              <a:rPr lang="en-US" sz="2800">
                <a:solidFill>
                  <a:srgbClr val="000000"/>
                </a:solidFill>
                <a:latin typeface="Verdana"/>
                <a:ea typeface="Verdana"/>
              </a:rPr>
              <a:t>SALA</a:t>
            </a:r>
            <a:r>
              <a:rPr lang="en-US" sz="2800">
                <a:latin typeface="Verdana"/>
                <a:ea typeface="Verdana"/>
              </a:rPr>
              <a:t> grads are shaping policy &amp; leading locally</a:t>
            </a:r>
          </a:p>
          <a:p>
            <a:pPr lvl="1"/>
            <a:r>
              <a:rPr lang="en-US" sz="2800">
                <a:latin typeface="Verdana"/>
                <a:ea typeface="Verdana"/>
              </a:rPr>
              <a:t>Families are empowered to advocate and mentor</a:t>
            </a:r>
            <a:endParaRPr lang="en-US" sz="2800">
              <a:solidFill>
                <a:srgbClr val="000000"/>
              </a:solidFill>
              <a:latin typeface="Verdana" panose="020B0604030504040204" pitchFamily="34" charset="0"/>
              <a:ea typeface="Verdana" panose="020B0604030504040204" pitchFamily="34" charset="0"/>
            </a:endParaRPr>
          </a:p>
          <a:p>
            <a:endParaRPr lang="en-US" sz="1000" b="1">
              <a:solidFill>
                <a:srgbClr val="004884"/>
              </a:solidFill>
              <a:latin typeface="Verdana"/>
              <a:ea typeface="Verdana"/>
            </a:endParaRPr>
          </a:p>
          <a:p>
            <a:r>
              <a:rPr lang="en-US" b="1">
                <a:solidFill>
                  <a:srgbClr val="004884"/>
                </a:solidFill>
                <a:latin typeface="Verdana"/>
                <a:ea typeface="Verdana"/>
              </a:rPr>
              <a:t>Emergency Preparedness</a:t>
            </a:r>
            <a:endParaRPr lang="en-US" b="1">
              <a:solidFill>
                <a:srgbClr val="004884"/>
              </a:solidFill>
              <a:latin typeface="Verdana" panose="020B0604030504040204" pitchFamily="34" charset="0"/>
              <a:ea typeface="Verdana" panose="020B0604030504040204" pitchFamily="34" charset="0"/>
            </a:endParaRPr>
          </a:p>
          <a:p>
            <a:pPr lvl="1"/>
            <a:r>
              <a:rPr lang="en-US" sz="2800">
                <a:solidFill>
                  <a:srgbClr val="000000"/>
                </a:solidFill>
                <a:latin typeface="Verdana"/>
                <a:ea typeface="Verdana"/>
              </a:rPr>
              <a:t>Law enforcement recruits are now trained for empathy &amp; respect</a:t>
            </a:r>
          </a:p>
          <a:p>
            <a:endParaRPr lang="en-US" b="1">
              <a:solidFill>
                <a:srgbClr val="004884"/>
              </a:solidFill>
              <a:latin typeface="Verdana" panose="020B0604030504040204" pitchFamily="34" charset="0"/>
              <a:ea typeface="Verdana" panose="020B0604030504040204" pitchFamily="34" charset="0"/>
            </a:endParaRPr>
          </a:p>
          <a:p>
            <a:pPr lvl="1"/>
            <a:endParaRPr lang="en-US" sz="2800">
              <a:latin typeface="Verdana" panose="020B0604030504040204" pitchFamily="34" charset="0"/>
              <a:ea typeface="Verdana" panose="020B0604030504040204" pitchFamily="34" charset="0"/>
            </a:endParaRPr>
          </a:p>
          <a:p>
            <a:endParaRPr lang="en-US">
              <a:latin typeface="Verdana" panose="020B0604030504040204" pitchFamily="34" charset="0"/>
              <a:ea typeface="Verdana" panose="020B0604030504040204" pitchFamily="34" charset="0"/>
            </a:endParaRPr>
          </a:p>
        </p:txBody>
      </p:sp>
      <p:pic>
        <p:nvPicPr>
          <p:cNvPr id="4" name="Picture 3" descr="Logo, company name&#10;&#10;AI-generated content may be incorrect.">
            <a:extLst>
              <a:ext uri="{FF2B5EF4-FFF2-40B4-BE49-F238E27FC236}">
                <a16:creationId xmlns:a16="http://schemas.microsoft.com/office/drawing/2014/main" id="{F061991A-8996-67F0-26B5-40C6FA13EA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spTree>
    <p:extLst>
      <p:ext uri="{BB962C8B-B14F-4D97-AF65-F5344CB8AC3E}">
        <p14:creationId xmlns:p14="http://schemas.microsoft.com/office/powerpoint/2010/main" val="3316646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Logo, company name&#10;&#10;AI-generated content may be incorrect.">
            <a:extLst>
              <a:ext uri="{FF2B5EF4-FFF2-40B4-BE49-F238E27FC236}">
                <a16:creationId xmlns:a16="http://schemas.microsoft.com/office/drawing/2014/main" id="{EE8037AD-AD3A-320D-F167-22120E356D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sp>
        <p:nvSpPr>
          <p:cNvPr id="2" name="Title 1">
            <a:extLst>
              <a:ext uri="{FF2B5EF4-FFF2-40B4-BE49-F238E27FC236}">
                <a16:creationId xmlns:a16="http://schemas.microsoft.com/office/drawing/2014/main" id="{4410629C-AF17-DD2B-07F0-12B862CAD7E8}"/>
              </a:ext>
            </a:extLst>
          </p:cNvPr>
          <p:cNvSpPr>
            <a:spLocks noGrp="1"/>
          </p:cNvSpPr>
          <p:nvPr>
            <p:ph type="title"/>
          </p:nvPr>
        </p:nvSpPr>
        <p:spPr/>
        <p:txBody>
          <a:bodyPr/>
          <a:lstStyle/>
          <a:p>
            <a:r>
              <a:rPr lang="en-US">
                <a:solidFill>
                  <a:srgbClr val="004884"/>
                </a:solidFill>
                <a:latin typeface="Arial Black" panose="020B0A04020102020204" pitchFamily="34" charset="0"/>
              </a:rPr>
              <a:t>The State Plan Process</a:t>
            </a:r>
          </a:p>
        </p:txBody>
      </p:sp>
      <p:graphicFrame>
        <p:nvGraphicFramePr>
          <p:cNvPr id="9" name="Content Placeholder 6">
            <a:extLst>
              <a:ext uri="{FF2B5EF4-FFF2-40B4-BE49-F238E27FC236}">
                <a16:creationId xmlns:a16="http://schemas.microsoft.com/office/drawing/2014/main" id="{7AE43F9B-3BC7-BDE0-9E93-A61DE18B38FE}"/>
              </a:ext>
            </a:extLst>
          </p:cNvPr>
          <p:cNvGraphicFramePr>
            <a:graphicFrameLocks noGrp="1"/>
          </p:cNvGraphicFramePr>
          <p:nvPr>
            <p:ph idx="1"/>
            <p:extLst>
              <p:ext uri="{D42A27DB-BD31-4B8C-83A1-F6EECF244321}">
                <p14:modId xmlns:p14="http://schemas.microsoft.com/office/powerpoint/2010/main" val="2533048827"/>
              </p:ext>
            </p:extLst>
          </p:nvPr>
        </p:nvGraphicFramePr>
        <p:xfrm>
          <a:off x="670354" y="1478999"/>
          <a:ext cx="10851292"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Arrow: Right 3">
            <a:extLst>
              <a:ext uri="{FF2B5EF4-FFF2-40B4-BE49-F238E27FC236}">
                <a16:creationId xmlns:a16="http://schemas.microsoft.com/office/drawing/2014/main" id="{112C1BB3-E7E0-65D6-D975-94F5DE355385}"/>
              </a:ext>
            </a:extLst>
          </p:cNvPr>
          <p:cNvSpPr/>
          <p:nvPr/>
        </p:nvSpPr>
        <p:spPr>
          <a:xfrm>
            <a:off x="2888907" y="2839336"/>
            <a:ext cx="815546" cy="589664"/>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06BBC122-997B-9BFE-2255-E023F3C21A84}"/>
              </a:ext>
            </a:extLst>
          </p:cNvPr>
          <p:cNvSpPr/>
          <p:nvPr/>
        </p:nvSpPr>
        <p:spPr>
          <a:xfrm>
            <a:off x="5746664" y="2839336"/>
            <a:ext cx="815546" cy="589664"/>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id="{7E0500DB-E542-C891-A26A-3119AB697AEC}"/>
              </a:ext>
            </a:extLst>
          </p:cNvPr>
          <p:cNvSpPr/>
          <p:nvPr/>
        </p:nvSpPr>
        <p:spPr>
          <a:xfrm>
            <a:off x="8487549" y="2876016"/>
            <a:ext cx="815546" cy="589664"/>
          </a:xfrm>
          <a:prstGeom prst="rightArrow">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5890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2B67F-5E3E-06AD-A49C-5A96466F60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69CA0A-F583-03F3-5169-21152075DEE3}"/>
              </a:ext>
            </a:extLst>
          </p:cNvPr>
          <p:cNvSpPr>
            <a:spLocks noGrp="1"/>
          </p:cNvSpPr>
          <p:nvPr>
            <p:ph type="title"/>
          </p:nvPr>
        </p:nvSpPr>
        <p:spPr>
          <a:xfrm>
            <a:off x="415600" y="3428517"/>
            <a:ext cx="11360800" cy="1122400"/>
          </a:xfrm>
        </p:spPr>
        <p:txBody>
          <a:bodyPr/>
          <a:lstStyle/>
          <a:p>
            <a:pPr algn="l"/>
            <a:r>
              <a:rPr lang="en-US">
                <a:solidFill>
                  <a:srgbClr val="004884"/>
                </a:solidFill>
                <a:latin typeface="Arial Black"/>
              </a:rPr>
              <a:t>Dream the future forward...</a:t>
            </a:r>
          </a:p>
        </p:txBody>
      </p:sp>
      <p:pic>
        <p:nvPicPr>
          <p:cNvPr id="3" name="Picture 2" descr="Logo, company name&#10;&#10;AI-generated content may be incorrect.">
            <a:extLst>
              <a:ext uri="{FF2B5EF4-FFF2-40B4-BE49-F238E27FC236}">
                <a16:creationId xmlns:a16="http://schemas.microsoft.com/office/drawing/2014/main" id="{6B808947-0F36-BD03-C97C-BD553976F6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5" name="Picture 4">
            <a:extLst>
              <a:ext uri="{FF2B5EF4-FFF2-40B4-BE49-F238E27FC236}">
                <a16:creationId xmlns:a16="http://schemas.microsoft.com/office/drawing/2014/main" id="{62B758CC-64C4-B129-962F-E2E7F0A6F7F4}"/>
              </a:ext>
            </a:extLst>
          </p:cNvPr>
          <p:cNvPicPr>
            <a:picLocks noChangeAspect="1"/>
          </p:cNvPicPr>
          <p:nvPr/>
        </p:nvPicPr>
        <p:blipFill>
          <a:blip r:embed="rId4"/>
          <a:stretch>
            <a:fillRect/>
          </a:stretch>
        </p:blipFill>
        <p:spPr>
          <a:xfrm>
            <a:off x="5890348" y="579938"/>
            <a:ext cx="5051208" cy="2835427"/>
          </a:xfrm>
          <a:prstGeom prst="rect">
            <a:avLst/>
          </a:prstGeom>
        </p:spPr>
      </p:pic>
    </p:spTree>
    <p:extLst>
      <p:ext uri="{BB962C8B-B14F-4D97-AF65-F5344CB8AC3E}">
        <p14:creationId xmlns:p14="http://schemas.microsoft.com/office/powerpoint/2010/main" val="2890888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96A11-F2C6-81C4-4623-877F189E4252}"/>
              </a:ext>
            </a:extLst>
          </p:cNvPr>
          <p:cNvSpPr>
            <a:spLocks noGrp="1"/>
          </p:cNvSpPr>
          <p:nvPr>
            <p:ph type="title"/>
          </p:nvPr>
        </p:nvSpPr>
        <p:spPr/>
        <p:txBody>
          <a:bodyPr/>
          <a:lstStyle/>
          <a:p>
            <a:r>
              <a:rPr lang="en-US">
                <a:solidFill>
                  <a:srgbClr val="004884"/>
                </a:solidFill>
                <a:latin typeface="Arial Black" panose="020B0A04020102020204" pitchFamily="34" charset="0"/>
              </a:rPr>
              <a:t>Start the Survey!</a:t>
            </a:r>
          </a:p>
        </p:txBody>
      </p:sp>
      <p:pic>
        <p:nvPicPr>
          <p:cNvPr id="4" name="Picture 3" descr="Logo, company name&#10;&#10;AI-generated content may be incorrect.">
            <a:extLst>
              <a:ext uri="{FF2B5EF4-FFF2-40B4-BE49-F238E27FC236}">
                <a16:creationId xmlns:a16="http://schemas.microsoft.com/office/drawing/2014/main" id="{046DB8D1-FBCC-5401-7D14-470F81A49E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6" name="Picture 5">
            <a:extLst>
              <a:ext uri="{FF2B5EF4-FFF2-40B4-BE49-F238E27FC236}">
                <a16:creationId xmlns:a16="http://schemas.microsoft.com/office/drawing/2014/main" id="{91FA4A5C-ED1A-DC4A-A4B8-0CFC3F233984}"/>
              </a:ext>
            </a:extLst>
          </p:cNvPr>
          <p:cNvPicPr>
            <a:picLocks noChangeAspect="1"/>
          </p:cNvPicPr>
          <p:nvPr/>
        </p:nvPicPr>
        <p:blipFill>
          <a:blip r:embed="rId4"/>
          <a:stretch>
            <a:fillRect/>
          </a:stretch>
        </p:blipFill>
        <p:spPr>
          <a:xfrm>
            <a:off x="1182082" y="1690688"/>
            <a:ext cx="4081897" cy="4081897"/>
          </a:xfrm>
          <a:prstGeom prst="rect">
            <a:avLst/>
          </a:prstGeom>
        </p:spPr>
      </p:pic>
      <p:pic>
        <p:nvPicPr>
          <p:cNvPr id="7" name="Picture 6">
            <a:extLst>
              <a:ext uri="{FF2B5EF4-FFF2-40B4-BE49-F238E27FC236}">
                <a16:creationId xmlns:a16="http://schemas.microsoft.com/office/drawing/2014/main" id="{8D4232E1-A026-8C96-CB56-9EAA719DB152}"/>
              </a:ext>
            </a:extLst>
          </p:cNvPr>
          <p:cNvPicPr>
            <a:picLocks noChangeAspect="1"/>
          </p:cNvPicPr>
          <p:nvPr/>
        </p:nvPicPr>
        <p:blipFill>
          <a:blip r:embed="rId5"/>
          <a:stretch>
            <a:fillRect/>
          </a:stretch>
        </p:blipFill>
        <p:spPr>
          <a:xfrm>
            <a:off x="6096000" y="1690688"/>
            <a:ext cx="5793579" cy="3258193"/>
          </a:xfrm>
          <a:prstGeom prst="rect">
            <a:avLst/>
          </a:prstGeom>
        </p:spPr>
      </p:pic>
      <p:sp>
        <p:nvSpPr>
          <p:cNvPr id="8" name="TextBox 7">
            <a:extLst>
              <a:ext uri="{FF2B5EF4-FFF2-40B4-BE49-F238E27FC236}">
                <a16:creationId xmlns:a16="http://schemas.microsoft.com/office/drawing/2014/main" id="{24EE786B-18C0-249F-C8FC-F5B0B0C9455E}"/>
              </a:ext>
            </a:extLst>
          </p:cNvPr>
          <p:cNvSpPr txBox="1"/>
          <p:nvPr/>
        </p:nvSpPr>
        <p:spPr>
          <a:xfrm>
            <a:off x="638722" y="5830337"/>
            <a:ext cx="8208716" cy="461665"/>
          </a:xfrm>
          <a:prstGeom prst="rect">
            <a:avLst/>
          </a:prstGeom>
          <a:noFill/>
        </p:spPr>
        <p:txBody>
          <a:bodyPr wrap="square" rtlCol="0">
            <a:spAutoFit/>
          </a:bodyPr>
          <a:lstStyle/>
          <a:p>
            <a:r>
              <a:rPr lang="en-US" sz="2400" b="1">
                <a:solidFill>
                  <a:srgbClr val="004882"/>
                </a:solidFill>
                <a:latin typeface="Verdana" panose="020B0604030504040204" pitchFamily="34" charset="0"/>
                <a:ea typeface="Verdana" panose="020B0604030504040204" pitchFamily="34" charset="0"/>
              </a:rPr>
              <a:t>https://scdd.ca.gov/stateplandevelopment/</a:t>
            </a:r>
          </a:p>
        </p:txBody>
      </p:sp>
    </p:spTree>
    <p:extLst>
      <p:ext uri="{BB962C8B-B14F-4D97-AF65-F5344CB8AC3E}">
        <p14:creationId xmlns:p14="http://schemas.microsoft.com/office/powerpoint/2010/main" val="29057505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63E6B-0367-ACD1-E33D-800392B681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13D607-B077-C04D-72F2-63CE710B625A}"/>
              </a:ext>
            </a:extLst>
          </p:cNvPr>
          <p:cNvSpPr>
            <a:spLocks noGrp="1"/>
          </p:cNvSpPr>
          <p:nvPr>
            <p:ph type="title"/>
          </p:nvPr>
        </p:nvSpPr>
        <p:spPr>
          <a:xfrm>
            <a:off x="415600" y="3428517"/>
            <a:ext cx="11360800" cy="1122400"/>
          </a:xfrm>
        </p:spPr>
        <p:txBody>
          <a:bodyPr>
            <a:normAutofit/>
          </a:bodyPr>
          <a:lstStyle/>
          <a:p>
            <a:pPr algn="l"/>
            <a:r>
              <a:rPr lang="en-US">
                <a:solidFill>
                  <a:srgbClr val="004884"/>
                </a:solidFill>
                <a:latin typeface="Arial Black"/>
              </a:rPr>
              <a:t>How to Get in Touch </a:t>
            </a:r>
          </a:p>
        </p:txBody>
      </p:sp>
      <p:pic>
        <p:nvPicPr>
          <p:cNvPr id="3" name="Picture 2" descr="Logo, company name&#10;&#10;AI-generated content may be incorrect.">
            <a:extLst>
              <a:ext uri="{FF2B5EF4-FFF2-40B4-BE49-F238E27FC236}">
                <a16:creationId xmlns:a16="http://schemas.microsoft.com/office/drawing/2014/main" id="{83B88977-DBC1-CD3B-175B-DCEF94A46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5" name="Picture 4">
            <a:extLst>
              <a:ext uri="{FF2B5EF4-FFF2-40B4-BE49-F238E27FC236}">
                <a16:creationId xmlns:a16="http://schemas.microsoft.com/office/drawing/2014/main" id="{2A4C8C5E-7475-AD65-F7D5-BBF8FE4C8809}"/>
              </a:ext>
            </a:extLst>
          </p:cNvPr>
          <p:cNvPicPr>
            <a:picLocks noChangeAspect="1"/>
          </p:cNvPicPr>
          <p:nvPr/>
        </p:nvPicPr>
        <p:blipFill>
          <a:blip r:embed="rId4"/>
          <a:stretch>
            <a:fillRect/>
          </a:stretch>
        </p:blipFill>
        <p:spPr>
          <a:xfrm>
            <a:off x="5890348" y="579938"/>
            <a:ext cx="5051208" cy="2835427"/>
          </a:xfrm>
          <a:prstGeom prst="rect">
            <a:avLst/>
          </a:prstGeom>
        </p:spPr>
      </p:pic>
    </p:spTree>
    <p:extLst>
      <p:ext uri="{BB962C8B-B14F-4D97-AF65-F5344CB8AC3E}">
        <p14:creationId xmlns:p14="http://schemas.microsoft.com/office/powerpoint/2010/main" val="37919905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65FF8-B84F-1A0C-DC0E-3F02B73359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D8A844-F108-9DFD-302F-5B4F6D616E65}"/>
              </a:ext>
            </a:extLst>
          </p:cNvPr>
          <p:cNvSpPr>
            <a:spLocks noGrp="1"/>
          </p:cNvSpPr>
          <p:nvPr>
            <p:ph type="title"/>
          </p:nvPr>
        </p:nvSpPr>
        <p:spPr/>
        <p:txBody>
          <a:bodyPr/>
          <a:lstStyle/>
          <a:p>
            <a:r>
              <a:rPr lang="en-US">
                <a:solidFill>
                  <a:srgbClr val="004884"/>
                </a:solidFill>
                <a:latin typeface="Arial Black"/>
              </a:rPr>
              <a:t>How to Get in Touch</a:t>
            </a:r>
            <a:endParaRPr lang="en-US">
              <a:solidFill>
                <a:srgbClr val="004884"/>
              </a:solidFill>
              <a:latin typeface="Arial Black" panose="020B0A04020102020204" pitchFamily="34" charset="0"/>
            </a:endParaRPr>
          </a:p>
        </p:txBody>
      </p:sp>
      <p:pic>
        <p:nvPicPr>
          <p:cNvPr id="4" name="Picture 3" descr="Logo, company name&#10;&#10;AI-generated content may be incorrect.">
            <a:extLst>
              <a:ext uri="{FF2B5EF4-FFF2-40B4-BE49-F238E27FC236}">
                <a16:creationId xmlns:a16="http://schemas.microsoft.com/office/drawing/2014/main" id="{FC1E237D-DBFF-C7C5-3F9D-AFAF84D78E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7" name="Picture 6">
            <a:extLst>
              <a:ext uri="{FF2B5EF4-FFF2-40B4-BE49-F238E27FC236}">
                <a16:creationId xmlns:a16="http://schemas.microsoft.com/office/drawing/2014/main" id="{99A4F238-EC63-DC2C-848D-97A34473D3D8}"/>
              </a:ext>
            </a:extLst>
          </p:cNvPr>
          <p:cNvPicPr>
            <a:picLocks noChangeAspect="1"/>
          </p:cNvPicPr>
          <p:nvPr/>
        </p:nvPicPr>
        <p:blipFill>
          <a:blip r:embed="rId3"/>
          <a:stretch>
            <a:fillRect/>
          </a:stretch>
        </p:blipFill>
        <p:spPr>
          <a:xfrm>
            <a:off x="6096000" y="1690688"/>
            <a:ext cx="5793579" cy="3258193"/>
          </a:xfrm>
          <a:prstGeom prst="rect">
            <a:avLst/>
          </a:prstGeom>
        </p:spPr>
      </p:pic>
      <p:sp>
        <p:nvSpPr>
          <p:cNvPr id="3" name="TextBox 2">
            <a:extLst>
              <a:ext uri="{FF2B5EF4-FFF2-40B4-BE49-F238E27FC236}">
                <a16:creationId xmlns:a16="http://schemas.microsoft.com/office/drawing/2014/main" id="{31AC4254-E58F-C4A4-5C85-1B04913194DE}"/>
              </a:ext>
            </a:extLst>
          </p:cNvPr>
          <p:cNvSpPr txBox="1"/>
          <p:nvPr/>
        </p:nvSpPr>
        <p:spPr>
          <a:xfrm>
            <a:off x="709083" y="1989666"/>
            <a:ext cx="5471583" cy="38846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000"/>
              </a:spcBef>
              <a:buFont typeface="Arial"/>
              <a:buChar char="•"/>
            </a:pPr>
            <a:r>
              <a:rPr lang="en-US" sz="2500" b="1">
                <a:solidFill>
                  <a:srgbClr val="004882"/>
                </a:solidFill>
                <a:latin typeface="Verdana"/>
                <a:ea typeface="Verdana"/>
              </a:rPr>
              <a:t>Join our Mailing List:</a:t>
            </a:r>
          </a:p>
          <a:p>
            <a:pPr marL="742950" lvl="1" indent="-285750">
              <a:lnSpc>
                <a:spcPct val="90000"/>
              </a:lnSpc>
              <a:spcBef>
                <a:spcPts val="1000"/>
              </a:spcBef>
              <a:buFont typeface="Arial"/>
              <a:buChar char="•"/>
            </a:pPr>
            <a:r>
              <a:rPr lang="en-US" sz="2200">
                <a:solidFill>
                  <a:srgbClr val="004882"/>
                </a:solidFill>
                <a:latin typeface="Verdana"/>
                <a:ea typeface="+mn-lt"/>
                <a:cs typeface="+mn-lt"/>
                <a:hlinkClick r:id="rId4"/>
              </a:rPr>
              <a:t>https://scdd.ca.gov/contactus/</a:t>
            </a:r>
            <a:endParaRPr lang="en-US" sz="2200" b="1">
              <a:solidFill>
                <a:srgbClr val="004882"/>
              </a:solidFill>
              <a:latin typeface="Verdana"/>
              <a:ea typeface="Verdana"/>
            </a:endParaRPr>
          </a:p>
          <a:p>
            <a:pPr marL="742950" lvl="1" indent="-285750">
              <a:lnSpc>
                <a:spcPct val="90000"/>
              </a:lnSpc>
              <a:spcBef>
                <a:spcPts val="1000"/>
              </a:spcBef>
              <a:buFont typeface="Arial"/>
              <a:buChar char="•"/>
            </a:pPr>
            <a:endParaRPr lang="en-US" sz="2500">
              <a:solidFill>
                <a:srgbClr val="004882"/>
              </a:solidFill>
              <a:latin typeface="Verdana"/>
              <a:ea typeface="Verdana"/>
            </a:endParaRPr>
          </a:p>
          <a:p>
            <a:pPr marL="285750" indent="-285750">
              <a:lnSpc>
                <a:spcPct val="90000"/>
              </a:lnSpc>
              <a:spcBef>
                <a:spcPts val="1000"/>
              </a:spcBef>
              <a:buFont typeface="Arial,Sans-Serif"/>
              <a:buChar char="•"/>
            </a:pPr>
            <a:r>
              <a:rPr lang="en-US" sz="2300" b="1">
                <a:solidFill>
                  <a:srgbClr val="004882"/>
                </a:solidFill>
                <a:latin typeface="Verdana"/>
                <a:ea typeface="Verdana"/>
              </a:rPr>
              <a:t>For Survey Support:</a:t>
            </a:r>
            <a:endParaRPr lang="en-US" sz="2300">
              <a:solidFill>
                <a:srgbClr val="000000"/>
              </a:solidFill>
              <a:latin typeface="Verdana"/>
              <a:ea typeface="Verdana"/>
            </a:endParaRPr>
          </a:p>
          <a:p>
            <a:pPr marL="742950" lvl="1" indent="-285750">
              <a:lnSpc>
                <a:spcPct val="90000"/>
              </a:lnSpc>
              <a:spcBef>
                <a:spcPts val="1000"/>
              </a:spcBef>
              <a:buFont typeface="Arial,Sans-Serif"/>
              <a:buChar char="•"/>
            </a:pPr>
            <a:r>
              <a:rPr lang="en-US" sz="2200">
                <a:solidFill>
                  <a:srgbClr val="004882"/>
                </a:solidFill>
                <a:latin typeface="Verdana"/>
                <a:ea typeface="Verdana"/>
                <a:cs typeface="Arial"/>
              </a:rPr>
              <a:t>(916) 263-7919</a:t>
            </a:r>
            <a:endParaRPr lang="en-US" sz="2200" b="1">
              <a:solidFill>
                <a:srgbClr val="004882"/>
              </a:solidFill>
              <a:latin typeface="Verdana"/>
              <a:ea typeface="Verdana"/>
            </a:endParaRPr>
          </a:p>
          <a:p>
            <a:pPr marL="742950" lvl="1" indent="-285750">
              <a:lnSpc>
                <a:spcPct val="90000"/>
              </a:lnSpc>
              <a:spcBef>
                <a:spcPts val="1000"/>
              </a:spcBef>
              <a:buFont typeface="Arial,Sans-Serif"/>
              <a:buChar char="•"/>
            </a:pPr>
            <a:r>
              <a:rPr lang="en-US" sz="2200">
                <a:solidFill>
                  <a:srgbClr val="004882"/>
                </a:solidFill>
                <a:latin typeface="Verdana"/>
                <a:ea typeface="Verdana"/>
                <a:cs typeface="Arial"/>
              </a:rPr>
              <a:t>Stateplan@scdd.ca.gov</a:t>
            </a:r>
          </a:p>
          <a:p>
            <a:pPr marL="285750" indent="-285750">
              <a:lnSpc>
                <a:spcPct val="90000"/>
              </a:lnSpc>
              <a:spcBef>
                <a:spcPts val="1000"/>
              </a:spcBef>
              <a:buFont typeface="Arial"/>
              <a:buChar char="•"/>
            </a:pPr>
            <a:endParaRPr lang="en-US" sz="2500">
              <a:solidFill>
                <a:srgbClr val="004882"/>
              </a:solidFill>
              <a:latin typeface="Verdana"/>
              <a:ea typeface="Verdana"/>
            </a:endParaRPr>
          </a:p>
          <a:p>
            <a:pPr marL="742950" lvl="1" indent="-285750">
              <a:lnSpc>
                <a:spcPct val="90000"/>
              </a:lnSpc>
              <a:spcBef>
                <a:spcPts val="1000"/>
              </a:spcBef>
              <a:buFont typeface="Arial"/>
              <a:buChar char="•"/>
            </a:pPr>
            <a:endParaRPr lang="en-US" sz="2500">
              <a:solidFill>
                <a:srgbClr val="004882"/>
              </a:solidFill>
              <a:latin typeface="Verdana"/>
              <a:ea typeface="Verdana"/>
            </a:endParaRPr>
          </a:p>
          <a:p>
            <a:endParaRPr lang="en-US">
              <a:latin typeface="Verdana"/>
              <a:ea typeface="Verdana"/>
            </a:endParaRPr>
          </a:p>
        </p:txBody>
      </p:sp>
    </p:spTree>
    <p:extLst>
      <p:ext uri="{BB962C8B-B14F-4D97-AF65-F5344CB8AC3E}">
        <p14:creationId xmlns:p14="http://schemas.microsoft.com/office/powerpoint/2010/main" val="3141761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392B85-9910-624B-C0EE-88AA3E7EE4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963217-952B-16C4-A16D-86F382F0998B}"/>
              </a:ext>
            </a:extLst>
          </p:cNvPr>
          <p:cNvSpPr>
            <a:spLocks noGrp="1"/>
          </p:cNvSpPr>
          <p:nvPr>
            <p:ph type="title"/>
          </p:nvPr>
        </p:nvSpPr>
        <p:spPr>
          <a:xfrm>
            <a:off x="415600" y="3429000"/>
            <a:ext cx="11360800" cy="1122400"/>
          </a:xfrm>
        </p:spPr>
        <p:txBody>
          <a:bodyPr/>
          <a:lstStyle/>
          <a:p>
            <a:pPr algn="l"/>
            <a:r>
              <a:rPr lang="en-US">
                <a:solidFill>
                  <a:srgbClr val="004884"/>
                </a:solidFill>
                <a:latin typeface="Arial Black" panose="020B0A04020102020204" pitchFamily="34" charset="0"/>
              </a:rPr>
              <a:t>Who We Are</a:t>
            </a:r>
          </a:p>
        </p:txBody>
      </p:sp>
      <p:pic>
        <p:nvPicPr>
          <p:cNvPr id="3" name="Picture 2" descr="Logo, company name&#10;&#10;AI-generated content may be incorrect.">
            <a:extLst>
              <a:ext uri="{FF2B5EF4-FFF2-40B4-BE49-F238E27FC236}">
                <a16:creationId xmlns:a16="http://schemas.microsoft.com/office/drawing/2014/main" id="{215FE67C-93E3-F4D1-E670-EA85E4B0A6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9" name="Picture 8">
            <a:extLst>
              <a:ext uri="{FF2B5EF4-FFF2-40B4-BE49-F238E27FC236}">
                <a16:creationId xmlns:a16="http://schemas.microsoft.com/office/drawing/2014/main" id="{0385515C-3EF5-D23D-5377-D08F42F565D5}"/>
              </a:ext>
            </a:extLst>
          </p:cNvPr>
          <p:cNvPicPr>
            <a:picLocks noChangeAspect="1"/>
          </p:cNvPicPr>
          <p:nvPr/>
        </p:nvPicPr>
        <p:blipFill>
          <a:blip r:embed="rId3"/>
          <a:stretch>
            <a:fillRect/>
          </a:stretch>
        </p:blipFill>
        <p:spPr>
          <a:xfrm>
            <a:off x="5890348" y="579938"/>
            <a:ext cx="5051208" cy="2835427"/>
          </a:xfrm>
          <a:prstGeom prst="rect">
            <a:avLst/>
          </a:prstGeom>
        </p:spPr>
      </p:pic>
    </p:spTree>
    <p:extLst>
      <p:ext uri="{BB962C8B-B14F-4D97-AF65-F5344CB8AC3E}">
        <p14:creationId xmlns:p14="http://schemas.microsoft.com/office/powerpoint/2010/main" val="3641238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36940-DAA2-BB25-6ABA-15DF1DD09F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61D4D6-F03B-1368-CA4F-4B4BD3983E77}"/>
              </a:ext>
            </a:extLst>
          </p:cNvPr>
          <p:cNvSpPr>
            <a:spLocks noGrp="1"/>
          </p:cNvSpPr>
          <p:nvPr>
            <p:ph type="title"/>
          </p:nvPr>
        </p:nvSpPr>
        <p:spPr>
          <a:xfrm>
            <a:off x="1140581" y="292554"/>
            <a:ext cx="10515600" cy="1035278"/>
          </a:xfrm>
        </p:spPr>
        <p:txBody>
          <a:bodyPr>
            <a:normAutofit/>
          </a:bodyPr>
          <a:lstStyle/>
          <a:p>
            <a:r>
              <a:rPr lang="en-US" sz="5000">
                <a:solidFill>
                  <a:srgbClr val="004884"/>
                </a:solidFill>
                <a:latin typeface="Arial Black" panose="020B0A04020102020204" pitchFamily="34" charset="0"/>
              </a:rPr>
              <a:t>Who We Are	</a:t>
            </a:r>
          </a:p>
        </p:txBody>
      </p:sp>
      <p:sp>
        <p:nvSpPr>
          <p:cNvPr id="3" name="Content Placeholder 2">
            <a:extLst>
              <a:ext uri="{FF2B5EF4-FFF2-40B4-BE49-F238E27FC236}">
                <a16:creationId xmlns:a16="http://schemas.microsoft.com/office/drawing/2014/main" id="{ED4329C5-7C54-1F91-C4D4-333489A9A692}"/>
              </a:ext>
            </a:extLst>
          </p:cNvPr>
          <p:cNvSpPr>
            <a:spLocks noGrp="1"/>
          </p:cNvSpPr>
          <p:nvPr>
            <p:ph idx="1"/>
          </p:nvPr>
        </p:nvSpPr>
        <p:spPr>
          <a:xfrm>
            <a:off x="346622" y="1713746"/>
            <a:ext cx="11493062" cy="5415717"/>
          </a:xfrm>
        </p:spPr>
        <p:txBody>
          <a:bodyPr vert="horz" lIns="91440" tIns="45720" rIns="91440" bIns="45720" rtlCol="0" anchor="t">
            <a:noAutofit/>
          </a:bodyPr>
          <a:lstStyle/>
          <a:p>
            <a:pPr indent="0" algn="ctr">
              <a:lnSpc>
                <a:spcPct val="150000"/>
              </a:lnSpc>
              <a:buNone/>
            </a:pPr>
            <a:r>
              <a:rPr lang="en-US" sz="2000" b="1">
                <a:latin typeface="Verdana"/>
                <a:ea typeface="+mn-lt"/>
                <a:cs typeface="+mn-lt"/>
              </a:rPr>
              <a:t>The California State Council on Developmental Disabilities </a:t>
            </a:r>
            <a:r>
              <a:rPr lang="en-US" sz="2000">
                <a:latin typeface="Verdana"/>
                <a:ea typeface="+mn-lt"/>
                <a:cs typeface="+mn-lt"/>
              </a:rPr>
              <a:t>(SCDD) is an </a:t>
            </a:r>
            <a:r>
              <a:rPr lang="en-US" sz="2000" b="1">
                <a:latin typeface="Verdana"/>
                <a:ea typeface="+mn-lt"/>
                <a:cs typeface="+mn-lt"/>
              </a:rPr>
              <a:t>independent </a:t>
            </a:r>
            <a:r>
              <a:rPr lang="en-US" sz="2000">
                <a:latin typeface="Verdana"/>
                <a:ea typeface="+mn-lt"/>
                <a:cs typeface="+mn-lt"/>
              </a:rPr>
              <a:t>state agency, established in both federal and state law. We are         </a:t>
            </a:r>
            <a:r>
              <a:rPr lang="en-US" sz="2000" b="1">
                <a:latin typeface="Verdana"/>
                <a:ea typeface="+mn-lt"/>
                <a:cs typeface="+mn-lt"/>
              </a:rPr>
              <a:t>led by people </a:t>
            </a:r>
            <a:r>
              <a:rPr lang="en-US" sz="2000">
                <a:latin typeface="Verdana"/>
                <a:ea typeface="+mn-lt"/>
                <a:cs typeface="+mn-lt"/>
              </a:rPr>
              <a:t>with intellectual and/or developmental disabilities (I/DD) and their</a:t>
            </a:r>
            <a:r>
              <a:rPr lang="en-US" sz="2000" b="1">
                <a:latin typeface="Verdana"/>
                <a:ea typeface="+mn-lt"/>
                <a:cs typeface="+mn-lt"/>
              </a:rPr>
              <a:t> families</a:t>
            </a:r>
            <a:r>
              <a:rPr lang="en-US" sz="2000">
                <a:latin typeface="Verdana"/>
                <a:ea typeface="+mn-lt"/>
                <a:cs typeface="+mn-lt"/>
              </a:rPr>
              <a:t>, ensuring that lived experience drives our decisions.</a:t>
            </a:r>
            <a:endParaRPr lang="en-US" sz="2000">
              <a:latin typeface="Verdana"/>
              <a:ea typeface="Verdana"/>
            </a:endParaRPr>
          </a:p>
          <a:p>
            <a:pPr indent="0" algn="ctr">
              <a:lnSpc>
                <a:spcPct val="150000"/>
              </a:lnSpc>
              <a:buNone/>
            </a:pPr>
            <a:r>
              <a:rPr lang="en-US" sz="2000">
                <a:latin typeface="Verdana"/>
                <a:ea typeface="+mn-lt"/>
                <a:cs typeface="+mn-lt"/>
              </a:rPr>
              <a:t>SCDD is a </a:t>
            </a:r>
            <a:r>
              <a:rPr lang="en-US" sz="2000" b="1">
                <a:latin typeface="Verdana"/>
                <a:ea typeface="+mn-lt"/>
                <a:cs typeface="+mn-lt"/>
              </a:rPr>
              <a:t>disruptor of systems</a:t>
            </a:r>
            <a:r>
              <a:rPr lang="en-US" sz="2000">
                <a:latin typeface="Verdana"/>
                <a:ea typeface="+mn-lt"/>
                <a:cs typeface="+mn-lt"/>
              </a:rPr>
              <a:t>. Our work focuses on changing and improving policies, programs, and practices to make them more </a:t>
            </a:r>
            <a:r>
              <a:rPr lang="en-US" sz="2000" b="1">
                <a:latin typeface="Verdana"/>
                <a:ea typeface="+mn-lt"/>
                <a:cs typeface="+mn-lt"/>
              </a:rPr>
              <a:t>effective, efficient, and accountable</a:t>
            </a:r>
            <a:r>
              <a:rPr lang="en-US" sz="2000">
                <a:latin typeface="Verdana"/>
                <a:ea typeface="+mn-lt"/>
                <a:cs typeface="+mn-lt"/>
              </a:rPr>
              <a:t> for Californians with I/DD and their families.</a:t>
            </a:r>
            <a:endParaRPr lang="en-US" sz="2000">
              <a:latin typeface="Verdana"/>
              <a:ea typeface="Verdana"/>
            </a:endParaRPr>
          </a:p>
          <a:p>
            <a:pPr marL="0" indent="0" algn="ctr">
              <a:lnSpc>
                <a:spcPct val="150000"/>
              </a:lnSpc>
              <a:buNone/>
            </a:pPr>
            <a:endParaRPr lang="en-US" sz="2000">
              <a:latin typeface="Verdana"/>
              <a:ea typeface="Verdana"/>
            </a:endParaRPr>
          </a:p>
        </p:txBody>
      </p:sp>
      <p:pic>
        <p:nvPicPr>
          <p:cNvPr id="5" name="Picture 4" descr="Logo, company name&#10;&#10;AI-generated content may be incorrect.">
            <a:extLst>
              <a:ext uri="{FF2B5EF4-FFF2-40B4-BE49-F238E27FC236}">
                <a16:creationId xmlns:a16="http://schemas.microsoft.com/office/drawing/2014/main" id="{58C4A5FF-C688-0676-A5F0-2098C1A479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89011" y="5419421"/>
            <a:ext cx="1910174" cy="1325076"/>
          </a:xfrm>
          <a:prstGeom prst="rect">
            <a:avLst/>
          </a:prstGeom>
        </p:spPr>
      </p:pic>
    </p:spTree>
    <p:extLst>
      <p:ext uri="{BB962C8B-B14F-4D97-AF65-F5344CB8AC3E}">
        <p14:creationId xmlns:p14="http://schemas.microsoft.com/office/powerpoint/2010/main" val="2833261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7C61B-0608-989C-413C-BF0AD94EBA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96C99B-F201-7BCA-DBF8-030012FAA76E}"/>
              </a:ext>
            </a:extLst>
          </p:cNvPr>
          <p:cNvSpPr>
            <a:spLocks noGrp="1"/>
          </p:cNvSpPr>
          <p:nvPr>
            <p:ph type="title"/>
          </p:nvPr>
        </p:nvSpPr>
        <p:spPr>
          <a:xfrm>
            <a:off x="415600" y="3429000"/>
            <a:ext cx="11360800" cy="1122400"/>
          </a:xfrm>
        </p:spPr>
        <p:txBody>
          <a:bodyPr/>
          <a:lstStyle/>
          <a:p>
            <a:pPr algn="l"/>
            <a:r>
              <a:rPr lang="en-US">
                <a:solidFill>
                  <a:srgbClr val="004884"/>
                </a:solidFill>
                <a:latin typeface="Arial Black" panose="020B0A04020102020204" pitchFamily="34" charset="0"/>
              </a:rPr>
              <a:t>Our Work</a:t>
            </a:r>
          </a:p>
        </p:txBody>
      </p:sp>
      <p:pic>
        <p:nvPicPr>
          <p:cNvPr id="3" name="Picture 2" descr="Logo, company name&#10;&#10;AI-generated content may be incorrect.">
            <a:extLst>
              <a:ext uri="{FF2B5EF4-FFF2-40B4-BE49-F238E27FC236}">
                <a16:creationId xmlns:a16="http://schemas.microsoft.com/office/drawing/2014/main" id="{A60B8E68-E5AA-3A58-A696-0522914E3D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7" name="Picture 6">
            <a:extLst>
              <a:ext uri="{FF2B5EF4-FFF2-40B4-BE49-F238E27FC236}">
                <a16:creationId xmlns:a16="http://schemas.microsoft.com/office/drawing/2014/main" id="{C5CDCA11-69F3-ED7D-B9FA-7E91C609F7EB}"/>
              </a:ext>
            </a:extLst>
          </p:cNvPr>
          <p:cNvPicPr>
            <a:picLocks noChangeAspect="1"/>
          </p:cNvPicPr>
          <p:nvPr/>
        </p:nvPicPr>
        <p:blipFill>
          <a:blip r:embed="rId3"/>
          <a:stretch>
            <a:fillRect/>
          </a:stretch>
        </p:blipFill>
        <p:spPr>
          <a:xfrm>
            <a:off x="5890348" y="579938"/>
            <a:ext cx="5051208" cy="2835427"/>
          </a:xfrm>
          <a:prstGeom prst="rect">
            <a:avLst/>
          </a:prstGeom>
        </p:spPr>
      </p:pic>
    </p:spTree>
    <p:extLst>
      <p:ext uri="{BB962C8B-B14F-4D97-AF65-F5344CB8AC3E}">
        <p14:creationId xmlns:p14="http://schemas.microsoft.com/office/powerpoint/2010/main" val="385015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A564D-DBF1-B760-375B-0D0A8D4AEB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A2AE4E-6FEB-0FB1-D9B3-DFCC8BC5D97B}"/>
              </a:ext>
            </a:extLst>
          </p:cNvPr>
          <p:cNvSpPr>
            <a:spLocks noGrp="1"/>
          </p:cNvSpPr>
          <p:nvPr>
            <p:ph type="title"/>
          </p:nvPr>
        </p:nvSpPr>
        <p:spPr>
          <a:xfrm>
            <a:off x="464389" y="322221"/>
            <a:ext cx="10515600" cy="1119944"/>
          </a:xfrm>
        </p:spPr>
        <p:txBody>
          <a:bodyPr>
            <a:normAutofit/>
          </a:bodyPr>
          <a:lstStyle/>
          <a:p>
            <a:r>
              <a:rPr lang="en-US" sz="4000">
                <a:solidFill>
                  <a:srgbClr val="004884"/>
                </a:solidFill>
                <a:latin typeface="Arial Black"/>
              </a:rPr>
              <a:t>How We Disrupt: Build Capacity</a:t>
            </a:r>
            <a:endParaRPr lang="en-US" sz="4000">
              <a:solidFill>
                <a:srgbClr val="004884"/>
              </a:solidFill>
              <a:latin typeface="Arial Black" panose="020B0A04020102020204" pitchFamily="34" charset="0"/>
            </a:endParaRPr>
          </a:p>
        </p:txBody>
      </p:sp>
      <p:sp>
        <p:nvSpPr>
          <p:cNvPr id="9" name="Content Placeholder 8">
            <a:extLst>
              <a:ext uri="{FF2B5EF4-FFF2-40B4-BE49-F238E27FC236}">
                <a16:creationId xmlns:a16="http://schemas.microsoft.com/office/drawing/2014/main" id="{937A060C-04F9-039D-9D2B-6DC71EBB9A12}"/>
              </a:ext>
            </a:extLst>
          </p:cNvPr>
          <p:cNvSpPr>
            <a:spLocks noGrp="1"/>
          </p:cNvSpPr>
          <p:nvPr>
            <p:ph idx="1"/>
          </p:nvPr>
        </p:nvSpPr>
        <p:spPr>
          <a:xfrm>
            <a:off x="838200" y="1438577"/>
            <a:ext cx="10515600" cy="1338816"/>
          </a:xfrm>
        </p:spPr>
        <p:txBody>
          <a:bodyPr vert="horz" lIns="91440" tIns="45720" rIns="91440" bIns="45720" rtlCol="0" anchor="t">
            <a:noAutofit/>
          </a:bodyPr>
          <a:lstStyle/>
          <a:p>
            <a:pPr marL="0" indent="0" algn="ctr">
              <a:buNone/>
            </a:pPr>
            <a:r>
              <a:rPr lang="en-US">
                <a:latin typeface="Verdana"/>
                <a:ea typeface="Verdana"/>
              </a:rPr>
              <a:t>The Council strengthens the IDD community by providing them with information, training, and resources on: </a:t>
            </a:r>
          </a:p>
          <a:p>
            <a:pPr algn="ctr"/>
            <a:endParaRPr lang="en-US" sz="3200">
              <a:latin typeface="Verdana"/>
              <a:ea typeface="Verdana"/>
            </a:endParaRPr>
          </a:p>
          <a:p>
            <a:pPr marL="0" indent="0" algn="ctr">
              <a:buNone/>
            </a:pPr>
            <a:endParaRPr lang="en-US" sz="3600" b="1">
              <a:latin typeface="Verdana"/>
              <a:ea typeface="Verdana"/>
            </a:endParaRPr>
          </a:p>
        </p:txBody>
      </p:sp>
      <p:sp>
        <p:nvSpPr>
          <p:cNvPr id="3" name="TextBox 2">
            <a:extLst>
              <a:ext uri="{FF2B5EF4-FFF2-40B4-BE49-F238E27FC236}">
                <a16:creationId xmlns:a16="http://schemas.microsoft.com/office/drawing/2014/main" id="{F8623D91-EF46-E613-4F4E-F91D43A0672E}"/>
              </a:ext>
            </a:extLst>
          </p:cNvPr>
          <p:cNvSpPr txBox="1"/>
          <p:nvPr/>
        </p:nvSpPr>
        <p:spPr>
          <a:xfrm>
            <a:off x="582460" y="4977265"/>
            <a:ext cx="3330538" cy="830997"/>
          </a:xfrm>
          <a:prstGeom prst="rect">
            <a:avLst/>
          </a:prstGeom>
          <a:noFill/>
        </p:spPr>
        <p:txBody>
          <a:bodyPr wrap="square" lIns="91440" tIns="45720" rIns="91440" bIns="45720" rtlCol="0" anchor="t">
            <a:spAutoFit/>
          </a:bodyPr>
          <a:lstStyle/>
          <a:p>
            <a:pPr algn="ctr"/>
            <a:r>
              <a:rPr lang="en-US" sz="2400" b="1">
                <a:latin typeface="Verdana"/>
                <a:ea typeface="Verdana"/>
              </a:rPr>
              <a:t>Civil and Service Rights</a:t>
            </a:r>
          </a:p>
        </p:txBody>
      </p:sp>
      <p:sp>
        <p:nvSpPr>
          <p:cNvPr id="4" name="TextBox 3">
            <a:extLst>
              <a:ext uri="{FF2B5EF4-FFF2-40B4-BE49-F238E27FC236}">
                <a16:creationId xmlns:a16="http://schemas.microsoft.com/office/drawing/2014/main" id="{E30A290B-1F5B-B448-549F-49319A59D74A}"/>
              </a:ext>
            </a:extLst>
          </p:cNvPr>
          <p:cNvSpPr txBox="1"/>
          <p:nvPr/>
        </p:nvSpPr>
        <p:spPr>
          <a:xfrm>
            <a:off x="4615207" y="4916789"/>
            <a:ext cx="2967681" cy="830997"/>
          </a:xfrm>
          <a:prstGeom prst="rect">
            <a:avLst/>
          </a:prstGeom>
          <a:noFill/>
        </p:spPr>
        <p:txBody>
          <a:bodyPr wrap="square" lIns="91440" tIns="45720" rIns="91440" bIns="45720" rtlCol="0" anchor="t">
            <a:spAutoFit/>
          </a:bodyPr>
          <a:lstStyle/>
          <a:p>
            <a:pPr algn="ctr"/>
            <a:r>
              <a:rPr lang="en-US" sz="2400" b="1">
                <a:latin typeface="Verdana"/>
                <a:ea typeface="Verdana"/>
              </a:rPr>
              <a:t>Systems of Support</a:t>
            </a:r>
          </a:p>
        </p:txBody>
      </p:sp>
      <p:sp>
        <p:nvSpPr>
          <p:cNvPr id="5" name="TextBox 4">
            <a:extLst>
              <a:ext uri="{FF2B5EF4-FFF2-40B4-BE49-F238E27FC236}">
                <a16:creationId xmlns:a16="http://schemas.microsoft.com/office/drawing/2014/main" id="{57AA32A0-4EA7-2186-DC6E-EE9B5458DABA}"/>
              </a:ext>
            </a:extLst>
          </p:cNvPr>
          <p:cNvSpPr txBox="1"/>
          <p:nvPr/>
        </p:nvSpPr>
        <p:spPr>
          <a:xfrm>
            <a:off x="8541405" y="4916789"/>
            <a:ext cx="2967681" cy="830997"/>
          </a:xfrm>
          <a:prstGeom prst="rect">
            <a:avLst/>
          </a:prstGeom>
          <a:noFill/>
        </p:spPr>
        <p:txBody>
          <a:bodyPr wrap="square" lIns="91440" tIns="45720" rIns="91440" bIns="45720" rtlCol="0" anchor="t">
            <a:spAutoFit/>
          </a:bodyPr>
          <a:lstStyle/>
          <a:p>
            <a:pPr algn="ctr"/>
            <a:r>
              <a:rPr lang="en-US" sz="2400" b="1">
                <a:latin typeface="Verdana"/>
                <a:ea typeface="Verdana"/>
              </a:rPr>
              <a:t>Emerging Areas of Concern</a:t>
            </a:r>
          </a:p>
        </p:txBody>
      </p:sp>
      <p:pic>
        <p:nvPicPr>
          <p:cNvPr id="7" name="Graphic 6" descr="Weights Uneven with solid fill">
            <a:extLst>
              <a:ext uri="{FF2B5EF4-FFF2-40B4-BE49-F238E27FC236}">
                <a16:creationId xmlns:a16="http://schemas.microsoft.com/office/drawing/2014/main" id="{BA146F66-E236-B4C8-845E-00F2D92A0FA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23033" y="2783299"/>
            <a:ext cx="1849394" cy="1849394"/>
          </a:xfrm>
          <a:prstGeom prst="rect">
            <a:avLst/>
          </a:prstGeom>
        </p:spPr>
      </p:pic>
      <p:pic>
        <p:nvPicPr>
          <p:cNvPr id="10" name="Graphic 9" descr="Open hand with solid fill">
            <a:extLst>
              <a:ext uri="{FF2B5EF4-FFF2-40B4-BE49-F238E27FC236}">
                <a16:creationId xmlns:a16="http://schemas.microsoft.com/office/drawing/2014/main" id="{546DBBD1-9A8F-A383-3805-E79B1FFF54F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093589" y="2961146"/>
            <a:ext cx="2010915" cy="1962534"/>
          </a:xfrm>
          <a:prstGeom prst="rect">
            <a:avLst/>
          </a:prstGeom>
        </p:spPr>
      </p:pic>
      <p:pic>
        <p:nvPicPr>
          <p:cNvPr id="12" name="Graphic 11" descr="Family with two children with solid fill">
            <a:extLst>
              <a:ext uri="{FF2B5EF4-FFF2-40B4-BE49-F238E27FC236}">
                <a16:creationId xmlns:a16="http://schemas.microsoft.com/office/drawing/2014/main" id="{DAF804BC-DB29-2ADE-8C27-9A75B4011C0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528960" y="2659539"/>
            <a:ext cx="2985840" cy="2320602"/>
          </a:xfrm>
          <a:prstGeom prst="rect">
            <a:avLst/>
          </a:prstGeom>
        </p:spPr>
      </p:pic>
    </p:spTree>
    <p:extLst>
      <p:ext uri="{BB962C8B-B14F-4D97-AF65-F5344CB8AC3E}">
        <p14:creationId xmlns:p14="http://schemas.microsoft.com/office/powerpoint/2010/main" val="133500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BB5EE-BDC9-7F88-EBB1-2C62324B551B}"/>
              </a:ext>
            </a:extLst>
          </p:cNvPr>
          <p:cNvSpPr>
            <a:spLocks noGrp="1"/>
          </p:cNvSpPr>
          <p:nvPr>
            <p:ph type="title"/>
          </p:nvPr>
        </p:nvSpPr>
        <p:spPr>
          <a:xfrm>
            <a:off x="325695" y="203571"/>
            <a:ext cx="11569262" cy="1119944"/>
          </a:xfrm>
        </p:spPr>
        <p:txBody>
          <a:bodyPr>
            <a:normAutofit/>
          </a:bodyPr>
          <a:lstStyle/>
          <a:p>
            <a:r>
              <a:rPr lang="en-US" sz="4000">
                <a:solidFill>
                  <a:srgbClr val="004884"/>
                </a:solidFill>
                <a:latin typeface="Arial Black"/>
              </a:rPr>
              <a:t>How We Disrupt: Promote Self-Advocacy </a:t>
            </a:r>
          </a:p>
        </p:txBody>
      </p:sp>
      <p:sp>
        <p:nvSpPr>
          <p:cNvPr id="6" name="Content Placeholder 5">
            <a:extLst>
              <a:ext uri="{FF2B5EF4-FFF2-40B4-BE49-F238E27FC236}">
                <a16:creationId xmlns:a16="http://schemas.microsoft.com/office/drawing/2014/main" id="{39DF7D82-293B-EF58-776A-DC2FE69F104E}"/>
              </a:ext>
            </a:extLst>
          </p:cNvPr>
          <p:cNvSpPr>
            <a:spLocks noGrp="1"/>
          </p:cNvSpPr>
          <p:nvPr>
            <p:ph idx="1"/>
          </p:nvPr>
        </p:nvSpPr>
        <p:spPr>
          <a:xfrm>
            <a:off x="306011" y="1329720"/>
            <a:ext cx="11567883" cy="2087562"/>
          </a:xfrm>
        </p:spPr>
        <p:txBody>
          <a:bodyPr vert="horz" lIns="91440" tIns="45720" rIns="91440" bIns="45720" rtlCol="0" anchor="ctr">
            <a:normAutofit/>
          </a:bodyPr>
          <a:lstStyle/>
          <a:p>
            <a:pPr marL="0" indent="0" algn="ctr">
              <a:buNone/>
            </a:pPr>
            <a:r>
              <a:rPr lang="en-US">
                <a:latin typeface="Verdana"/>
                <a:ea typeface="Verdana"/>
                <a:cs typeface="Arial"/>
              </a:rPr>
              <a:t>The Council invests in people with I/DD and their families to become leaders and advocates in their own lives and communities by providing: </a:t>
            </a:r>
          </a:p>
        </p:txBody>
      </p:sp>
      <p:grpSp>
        <p:nvGrpSpPr>
          <p:cNvPr id="3" name="Group 2">
            <a:extLst>
              <a:ext uri="{FF2B5EF4-FFF2-40B4-BE49-F238E27FC236}">
                <a16:creationId xmlns:a16="http://schemas.microsoft.com/office/drawing/2014/main" id="{DA041F63-1E47-983C-40D5-3FACBCD1DFD2}"/>
              </a:ext>
            </a:extLst>
          </p:cNvPr>
          <p:cNvGrpSpPr/>
          <p:nvPr/>
        </p:nvGrpSpPr>
        <p:grpSpPr>
          <a:xfrm>
            <a:off x="922784" y="3431659"/>
            <a:ext cx="10605123" cy="2989244"/>
            <a:chOff x="1131540" y="3038307"/>
            <a:chExt cx="10605123" cy="2989244"/>
          </a:xfrm>
        </p:grpSpPr>
        <p:pic>
          <p:nvPicPr>
            <p:cNvPr id="4" name="Graphic 3" descr="Cycle with people with solid fill">
              <a:extLst>
                <a:ext uri="{FF2B5EF4-FFF2-40B4-BE49-F238E27FC236}">
                  <a16:creationId xmlns:a16="http://schemas.microsoft.com/office/drawing/2014/main" id="{C19B5B51-1BEA-C86B-EF12-BB63DE3CD66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48930" y="3038307"/>
              <a:ext cx="2388156" cy="2097871"/>
            </a:xfrm>
            <a:prstGeom prst="rect">
              <a:avLst/>
            </a:prstGeom>
          </p:spPr>
        </p:pic>
        <p:pic>
          <p:nvPicPr>
            <p:cNvPr id="9" name="Graphic 8" descr="Group success with solid fill">
              <a:extLst>
                <a:ext uri="{FF2B5EF4-FFF2-40B4-BE49-F238E27FC236}">
                  <a16:creationId xmlns:a16="http://schemas.microsoft.com/office/drawing/2014/main" id="{FC4B06E0-1250-F3CB-9111-494C994B938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969288" y="3041675"/>
              <a:ext cx="2659382" cy="1982049"/>
            </a:xfrm>
            <a:prstGeom prst="rect">
              <a:avLst/>
            </a:prstGeom>
          </p:spPr>
        </p:pic>
        <p:sp>
          <p:nvSpPr>
            <p:cNvPr id="12" name="TextBox 11">
              <a:extLst>
                <a:ext uri="{FF2B5EF4-FFF2-40B4-BE49-F238E27FC236}">
                  <a16:creationId xmlns:a16="http://schemas.microsoft.com/office/drawing/2014/main" id="{69C956F6-C935-620E-2FBF-32EC26CFE146}"/>
                </a:ext>
              </a:extLst>
            </p:cNvPr>
            <p:cNvSpPr txBox="1"/>
            <p:nvPr/>
          </p:nvSpPr>
          <p:spPr>
            <a:xfrm>
              <a:off x="1131540" y="5196554"/>
              <a:ext cx="3045441" cy="830997"/>
            </a:xfrm>
            <a:prstGeom prst="rect">
              <a:avLst/>
            </a:prstGeom>
            <a:noFill/>
          </p:spPr>
          <p:txBody>
            <a:bodyPr wrap="square" lIns="91440" tIns="45720" rIns="91440" bIns="45720" rtlCol="0" anchor="t">
              <a:spAutoFit/>
            </a:bodyPr>
            <a:lstStyle/>
            <a:p>
              <a:pPr algn="ctr"/>
              <a:r>
                <a:rPr lang="en-US" sz="2400" b="1">
                  <a:latin typeface="Verdana"/>
                  <a:ea typeface="Verdana"/>
                </a:rPr>
                <a:t>Leadership Opportunities</a:t>
              </a:r>
              <a:endParaRPr lang="en-US" sz="2400" b="1">
                <a:latin typeface="Verdana" panose="020B0604030504040204" pitchFamily="34" charset="0"/>
                <a:ea typeface="Verdana" panose="020B0604030504040204" pitchFamily="34" charset="0"/>
              </a:endParaRPr>
            </a:p>
          </p:txBody>
        </p:sp>
        <p:sp>
          <p:nvSpPr>
            <p:cNvPr id="13" name="TextBox 12">
              <a:extLst>
                <a:ext uri="{FF2B5EF4-FFF2-40B4-BE49-F238E27FC236}">
                  <a16:creationId xmlns:a16="http://schemas.microsoft.com/office/drawing/2014/main" id="{CA31216E-03FD-5163-A0F1-7883704005C4}"/>
                </a:ext>
              </a:extLst>
            </p:cNvPr>
            <p:cNvSpPr txBox="1"/>
            <p:nvPr/>
          </p:nvSpPr>
          <p:spPr>
            <a:xfrm>
              <a:off x="4427695" y="5153422"/>
              <a:ext cx="4017366" cy="830997"/>
            </a:xfrm>
            <a:prstGeom prst="rect">
              <a:avLst/>
            </a:prstGeom>
            <a:noFill/>
          </p:spPr>
          <p:txBody>
            <a:bodyPr wrap="square" lIns="91440" tIns="45720" rIns="91440" bIns="45720" rtlCol="0" anchor="t">
              <a:spAutoFit/>
            </a:bodyPr>
            <a:lstStyle/>
            <a:p>
              <a:pPr algn="ctr"/>
              <a:r>
                <a:rPr lang="en-US" sz="2400" b="1">
                  <a:latin typeface="Verdana"/>
                  <a:ea typeface="Verdana"/>
                </a:rPr>
                <a:t>Peer &amp; Family Mentorship</a:t>
              </a:r>
              <a:endParaRPr lang="en-US" sz="2400">
                <a:latin typeface="Verdana"/>
                <a:ea typeface="Verdana"/>
              </a:endParaRPr>
            </a:p>
          </p:txBody>
        </p:sp>
        <p:sp>
          <p:nvSpPr>
            <p:cNvPr id="14" name="TextBox 13">
              <a:extLst>
                <a:ext uri="{FF2B5EF4-FFF2-40B4-BE49-F238E27FC236}">
                  <a16:creationId xmlns:a16="http://schemas.microsoft.com/office/drawing/2014/main" id="{39B37800-C196-0A5B-DC72-A8CF5C2D1D55}"/>
                </a:ext>
              </a:extLst>
            </p:cNvPr>
            <p:cNvSpPr txBox="1"/>
            <p:nvPr/>
          </p:nvSpPr>
          <p:spPr>
            <a:xfrm>
              <a:off x="8337523" y="5165202"/>
              <a:ext cx="3399140" cy="830997"/>
            </a:xfrm>
            <a:prstGeom prst="rect">
              <a:avLst/>
            </a:prstGeom>
            <a:noFill/>
          </p:spPr>
          <p:txBody>
            <a:bodyPr wrap="square" lIns="91440" tIns="45720" rIns="91440" bIns="45720" rtlCol="0" anchor="t">
              <a:spAutoFit/>
            </a:bodyPr>
            <a:lstStyle/>
            <a:p>
              <a:pPr algn="ctr"/>
              <a:r>
                <a:rPr lang="en-US" sz="2400" b="1">
                  <a:latin typeface="Verdana"/>
                  <a:ea typeface="Verdana"/>
                </a:rPr>
                <a:t>Self-Advocacy Tools </a:t>
              </a:r>
            </a:p>
          </p:txBody>
        </p:sp>
      </p:grpSp>
      <p:pic>
        <p:nvPicPr>
          <p:cNvPr id="5" name="Graphic 4" descr="Mining tools with solid fill">
            <a:extLst>
              <a:ext uri="{FF2B5EF4-FFF2-40B4-BE49-F238E27FC236}">
                <a16:creationId xmlns:a16="http://schemas.microsoft.com/office/drawing/2014/main" id="{A445C45C-7749-3D4B-B0FA-8B5BD1DAD12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9204385" y="3690669"/>
            <a:ext cx="1417607" cy="1417607"/>
          </a:xfrm>
          <a:prstGeom prst="rect">
            <a:avLst/>
          </a:prstGeom>
        </p:spPr>
      </p:pic>
    </p:spTree>
    <p:extLst>
      <p:ext uri="{BB962C8B-B14F-4D97-AF65-F5344CB8AC3E}">
        <p14:creationId xmlns:p14="http://schemas.microsoft.com/office/powerpoint/2010/main" val="2486315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822755-B43A-165B-26AE-C9AD085F41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E6A718-DC4E-9E4B-38F7-0AB71C54C62F}"/>
              </a:ext>
            </a:extLst>
          </p:cNvPr>
          <p:cNvSpPr>
            <a:spLocks noGrp="1"/>
          </p:cNvSpPr>
          <p:nvPr>
            <p:ph type="title"/>
          </p:nvPr>
        </p:nvSpPr>
        <p:spPr>
          <a:xfrm>
            <a:off x="298148" y="289815"/>
            <a:ext cx="11595704" cy="1168325"/>
          </a:xfrm>
        </p:spPr>
        <p:txBody>
          <a:bodyPr>
            <a:normAutofit/>
          </a:bodyPr>
          <a:lstStyle/>
          <a:p>
            <a:r>
              <a:rPr lang="en-US" sz="4000">
                <a:solidFill>
                  <a:srgbClr val="004884"/>
                </a:solidFill>
                <a:latin typeface="Arial Black"/>
              </a:rPr>
              <a:t>How We Disrupt: Change Systems</a:t>
            </a:r>
            <a:endParaRPr lang="en-US" sz="4000">
              <a:solidFill>
                <a:srgbClr val="004884"/>
              </a:solidFill>
              <a:latin typeface="Arial Black" panose="020B0A04020102020204" pitchFamily="34" charset="0"/>
            </a:endParaRPr>
          </a:p>
        </p:txBody>
      </p:sp>
      <p:sp>
        <p:nvSpPr>
          <p:cNvPr id="9" name="Content Placeholder 8">
            <a:extLst>
              <a:ext uri="{FF2B5EF4-FFF2-40B4-BE49-F238E27FC236}">
                <a16:creationId xmlns:a16="http://schemas.microsoft.com/office/drawing/2014/main" id="{B219E76F-6CB7-EB8A-BF75-F1EAF4FD2BF3}"/>
              </a:ext>
            </a:extLst>
          </p:cNvPr>
          <p:cNvSpPr>
            <a:spLocks noGrp="1"/>
          </p:cNvSpPr>
          <p:nvPr>
            <p:ph idx="1"/>
          </p:nvPr>
        </p:nvSpPr>
        <p:spPr>
          <a:xfrm>
            <a:off x="293915" y="1460031"/>
            <a:ext cx="11579980" cy="1567542"/>
          </a:xfrm>
        </p:spPr>
        <p:txBody>
          <a:bodyPr vert="horz" lIns="91440" tIns="45720" rIns="91440" bIns="45720" rtlCol="0" anchor="t">
            <a:normAutofit/>
          </a:bodyPr>
          <a:lstStyle/>
          <a:p>
            <a:pPr marL="0" indent="0" algn="ctr">
              <a:buNone/>
            </a:pPr>
            <a:r>
              <a:rPr lang="en-US">
                <a:latin typeface="Verdana"/>
                <a:ea typeface="Verdana"/>
              </a:rPr>
              <a:t>The Council disrupts and reshapes policies and systems so that they work better for people with I/DD through:</a:t>
            </a:r>
          </a:p>
        </p:txBody>
      </p:sp>
      <p:grpSp>
        <p:nvGrpSpPr>
          <p:cNvPr id="3" name="Group 2">
            <a:extLst>
              <a:ext uri="{FF2B5EF4-FFF2-40B4-BE49-F238E27FC236}">
                <a16:creationId xmlns:a16="http://schemas.microsoft.com/office/drawing/2014/main" id="{7EA18439-DF58-124B-1DDF-A397482E847B}"/>
              </a:ext>
            </a:extLst>
          </p:cNvPr>
          <p:cNvGrpSpPr/>
          <p:nvPr/>
        </p:nvGrpSpPr>
        <p:grpSpPr>
          <a:xfrm>
            <a:off x="981846" y="2430033"/>
            <a:ext cx="10642536" cy="3858065"/>
            <a:chOff x="959710" y="2496214"/>
            <a:chExt cx="11418913" cy="3858065"/>
          </a:xfrm>
        </p:grpSpPr>
        <p:pic>
          <p:nvPicPr>
            <p:cNvPr id="18" name="Graphic 17" descr="Gavel with solid fill">
              <a:extLst>
                <a:ext uri="{FF2B5EF4-FFF2-40B4-BE49-F238E27FC236}">
                  <a16:creationId xmlns:a16="http://schemas.microsoft.com/office/drawing/2014/main" id="{02E4E830-0604-CCA8-B276-4E5566DC668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008399" y="2836551"/>
              <a:ext cx="2305541" cy="1978970"/>
            </a:xfrm>
            <a:prstGeom prst="rect">
              <a:avLst/>
            </a:prstGeom>
          </p:spPr>
        </p:pic>
        <p:sp>
          <p:nvSpPr>
            <p:cNvPr id="20" name="TextBox 19">
              <a:extLst>
                <a:ext uri="{FF2B5EF4-FFF2-40B4-BE49-F238E27FC236}">
                  <a16:creationId xmlns:a16="http://schemas.microsoft.com/office/drawing/2014/main" id="{F2B24525-1FA2-2EA9-6624-296CA6A503FE}"/>
                </a:ext>
              </a:extLst>
            </p:cNvPr>
            <p:cNvSpPr txBox="1"/>
            <p:nvPr/>
          </p:nvSpPr>
          <p:spPr>
            <a:xfrm>
              <a:off x="959710" y="5153950"/>
              <a:ext cx="4155906" cy="461665"/>
            </a:xfrm>
            <a:prstGeom prst="rect">
              <a:avLst/>
            </a:prstGeom>
            <a:noFill/>
          </p:spPr>
          <p:txBody>
            <a:bodyPr wrap="square" lIns="91440" tIns="45720" rIns="91440" bIns="45720" rtlCol="0" anchor="t">
              <a:spAutoFit/>
            </a:bodyPr>
            <a:lstStyle/>
            <a:p>
              <a:pPr algn="ctr"/>
              <a:r>
                <a:rPr lang="en-US" sz="2400" b="1">
                  <a:latin typeface="Verdana"/>
                  <a:ea typeface="Verdana"/>
                </a:rPr>
                <a:t>Legislative  Advocacy</a:t>
              </a:r>
            </a:p>
          </p:txBody>
        </p:sp>
        <p:sp>
          <p:nvSpPr>
            <p:cNvPr id="28" name="TextBox 27">
              <a:extLst>
                <a:ext uri="{FF2B5EF4-FFF2-40B4-BE49-F238E27FC236}">
                  <a16:creationId xmlns:a16="http://schemas.microsoft.com/office/drawing/2014/main" id="{173A882B-A1D2-26F8-FE1F-E30825A22977}"/>
                </a:ext>
              </a:extLst>
            </p:cNvPr>
            <p:cNvSpPr txBox="1"/>
            <p:nvPr/>
          </p:nvSpPr>
          <p:spPr>
            <a:xfrm>
              <a:off x="5381446" y="5153950"/>
              <a:ext cx="6997177" cy="1200329"/>
            </a:xfrm>
            <a:prstGeom prst="rect">
              <a:avLst/>
            </a:prstGeom>
            <a:noFill/>
          </p:spPr>
          <p:txBody>
            <a:bodyPr wrap="square" lIns="91440" tIns="45720" rIns="91440" bIns="45720" rtlCol="0" anchor="t">
              <a:spAutoFit/>
            </a:bodyPr>
            <a:lstStyle/>
            <a:p>
              <a:pPr algn="ctr"/>
              <a:r>
                <a:rPr lang="en-US" sz="2400" b="1">
                  <a:latin typeface="Verdana"/>
                  <a:ea typeface="Verdana"/>
                </a:rPr>
                <a:t>Statewide System</a:t>
              </a:r>
            </a:p>
            <a:p>
              <a:pPr algn="ctr"/>
              <a:r>
                <a:rPr lang="en-US" sz="2400" b="1">
                  <a:latin typeface="Verdana"/>
                  <a:ea typeface="Verdana"/>
                </a:rPr>
                <a:t> Improvement Projects</a:t>
              </a:r>
            </a:p>
            <a:p>
              <a:pPr algn="ctr"/>
              <a:endParaRPr lang="en-US" sz="2400" b="1">
                <a:latin typeface="Verdana"/>
                <a:ea typeface="Verdana"/>
              </a:endParaRPr>
            </a:p>
          </p:txBody>
        </p:sp>
        <p:pic>
          <p:nvPicPr>
            <p:cNvPr id="1027" name="Picture 3" descr="12,600+ State Of California Map Stock Illustrations, Royalty-Free Vector  Graphics &amp; Clip Art - iStock | California flag">
              <a:extLst>
                <a:ext uri="{FF2B5EF4-FFF2-40B4-BE49-F238E27FC236}">
                  <a16:creationId xmlns:a16="http://schemas.microsoft.com/office/drawing/2014/main" id="{DF4265B1-16CA-12C1-AA92-66C1AA1447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67590" y="2496214"/>
              <a:ext cx="2659643" cy="265964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047408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CE13F-3CA0-B02A-9FAF-69CFDF4056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B13983-E9C1-0C25-9805-3E034E981689}"/>
              </a:ext>
            </a:extLst>
          </p:cNvPr>
          <p:cNvSpPr>
            <a:spLocks noGrp="1"/>
          </p:cNvSpPr>
          <p:nvPr>
            <p:ph type="title"/>
          </p:nvPr>
        </p:nvSpPr>
        <p:spPr>
          <a:xfrm>
            <a:off x="415600" y="3429000"/>
            <a:ext cx="11360800" cy="1122400"/>
          </a:xfrm>
        </p:spPr>
        <p:txBody>
          <a:bodyPr/>
          <a:lstStyle/>
          <a:p>
            <a:pPr algn="l"/>
            <a:r>
              <a:rPr lang="en-US">
                <a:solidFill>
                  <a:srgbClr val="004884"/>
                </a:solidFill>
                <a:latin typeface="Arial Black" panose="020B0A04020102020204" pitchFamily="34" charset="0"/>
              </a:rPr>
              <a:t>The State Plan </a:t>
            </a:r>
          </a:p>
        </p:txBody>
      </p:sp>
      <p:pic>
        <p:nvPicPr>
          <p:cNvPr id="3" name="Picture 2" descr="Logo, company name&#10;&#10;AI-generated content may be incorrect.">
            <a:extLst>
              <a:ext uri="{FF2B5EF4-FFF2-40B4-BE49-F238E27FC236}">
                <a16:creationId xmlns:a16="http://schemas.microsoft.com/office/drawing/2014/main" id="{70D5DAB0-BBD8-9E22-D0A7-29DB40965B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8706" y="5167799"/>
            <a:ext cx="1910174" cy="1325076"/>
          </a:xfrm>
          <a:prstGeom prst="rect">
            <a:avLst/>
          </a:prstGeom>
        </p:spPr>
      </p:pic>
      <p:pic>
        <p:nvPicPr>
          <p:cNvPr id="7" name="Picture 6">
            <a:extLst>
              <a:ext uri="{FF2B5EF4-FFF2-40B4-BE49-F238E27FC236}">
                <a16:creationId xmlns:a16="http://schemas.microsoft.com/office/drawing/2014/main" id="{323B084B-FC74-F9B8-12AA-395181838135}"/>
              </a:ext>
            </a:extLst>
          </p:cNvPr>
          <p:cNvPicPr>
            <a:picLocks noChangeAspect="1"/>
          </p:cNvPicPr>
          <p:nvPr/>
        </p:nvPicPr>
        <p:blipFill>
          <a:blip r:embed="rId4"/>
          <a:stretch>
            <a:fillRect/>
          </a:stretch>
        </p:blipFill>
        <p:spPr>
          <a:xfrm>
            <a:off x="5890348" y="579938"/>
            <a:ext cx="5051208" cy="2835427"/>
          </a:xfrm>
          <a:prstGeom prst="rect">
            <a:avLst/>
          </a:prstGeom>
        </p:spPr>
      </p:pic>
    </p:spTree>
    <p:extLst>
      <p:ext uri="{BB962C8B-B14F-4D97-AF65-F5344CB8AC3E}">
        <p14:creationId xmlns:p14="http://schemas.microsoft.com/office/powerpoint/2010/main" val="1599432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e691bd1-edd3-47d6-aa9f-359e2f2ab79c}" enabled="1" method="Standard" siteId="{0235ba6b-2cf0-4b75-bc5d-d6187ce33de3}" removed="0"/>
</clbl:labelList>
</file>

<file path=docProps/app.xml><?xml version="1.0" encoding="utf-8"?>
<Properties xmlns="http://schemas.openxmlformats.org/officeDocument/2006/extended-properties" xmlns:vt="http://schemas.openxmlformats.org/officeDocument/2006/docPropsVTypes">
  <TotalTime>0</TotalTime>
  <Words>2173</Words>
  <Application>Microsoft Office PowerPoint</Application>
  <PresentationFormat>Widescreen</PresentationFormat>
  <Paragraphs>230</Paragraphs>
  <Slides>26</Slides>
  <Notes>22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26</vt:i4>
      </vt:variant>
    </vt:vector>
  </HeadingPairs>
  <TitlesOfParts>
    <vt:vector size="35" baseType="lpstr">
      <vt:lpstr>Aptos</vt:lpstr>
      <vt:lpstr>Aptos Display</vt:lpstr>
      <vt:lpstr>Arial</vt:lpstr>
      <vt:lpstr>Arial Black</vt:lpstr>
      <vt:lpstr>Arial,Sans-Serif</vt:lpstr>
      <vt:lpstr>Calibri</vt:lpstr>
      <vt:lpstr>Verdana</vt:lpstr>
      <vt:lpstr>Office Theme</vt:lpstr>
      <vt:lpstr>Simple Light</vt:lpstr>
      <vt:lpstr>PowerPoint Presentation</vt:lpstr>
      <vt:lpstr>Today’s Agenda</vt:lpstr>
      <vt:lpstr>Who We Are</vt:lpstr>
      <vt:lpstr>Who We Are </vt:lpstr>
      <vt:lpstr>Our Work</vt:lpstr>
      <vt:lpstr>How We Disrupt: Build Capacity</vt:lpstr>
      <vt:lpstr>How We Disrupt: Promote Self-Advocacy </vt:lpstr>
      <vt:lpstr>How We Disrupt: Change Systems</vt:lpstr>
      <vt:lpstr>The State Plan </vt:lpstr>
      <vt:lpstr>The State Plan</vt:lpstr>
      <vt:lpstr>Why Your Input Matters</vt:lpstr>
      <vt:lpstr>Community Input Leads to Impact</vt:lpstr>
      <vt:lpstr>How Your Input Became Action</vt:lpstr>
      <vt:lpstr>Input        Action: Employment</vt:lpstr>
      <vt:lpstr>Input        Action: Employment</vt:lpstr>
      <vt:lpstr>Input        Action: Self-Advocacy Supports</vt:lpstr>
      <vt:lpstr>Input        Action: Self-Advocacy Supports</vt:lpstr>
      <vt:lpstr>Input        Action:  Emergency Prep </vt:lpstr>
      <vt:lpstr>Input        Action: Emergency Prep</vt:lpstr>
      <vt:lpstr>How Action Leads to Impact</vt:lpstr>
      <vt:lpstr>2022-2026 State Plan Impacts</vt:lpstr>
      <vt:lpstr>The State Plan Process</vt:lpstr>
      <vt:lpstr>Dream the future forward...</vt:lpstr>
      <vt:lpstr>Start the Survey!</vt:lpstr>
      <vt:lpstr>How to Get in Touch </vt:lpstr>
      <vt:lpstr>How to Get in Touch</vt:lpstr>
    </vt:vector>
  </TitlesOfParts>
  <Company>CDSS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Delgado, David@SCDD</dc:creator>
  <cp:lastModifiedBy>Delgado, David@SCDD</cp:lastModifiedBy>
  <cp:revision>3</cp:revision>
  <dcterms:created xsi:type="dcterms:W3CDTF">2025-08-27T19:44:43Z</dcterms:created>
  <dcterms:modified xsi:type="dcterms:W3CDTF">2025-09-19T16:38:34Z</dcterms:modified>
</cp:coreProperties>
</file>